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2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5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6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2" r:id="rId3"/>
    <p:sldMasterId id="2147483683" r:id="rId4"/>
    <p:sldMasterId id="2147483694" r:id="rId5"/>
    <p:sldMasterId id="2147483706" r:id="rId6"/>
    <p:sldMasterId id="2147483718" r:id="rId7"/>
    <p:sldMasterId id="2147483730" r:id="rId8"/>
    <p:sldMasterId id="2147483742" r:id="rId9"/>
    <p:sldMasterId id="2147483754" r:id="rId10"/>
    <p:sldMasterId id="2147483766" r:id="rId11"/>
    <p:sldMasterId id="2147483778" r:id="rId12"/>
    <p:sldMasterId id="2147483790" r:id="rId13"/>
    <p:sldMasterId id="2147483802" r:id="rId14"/>
    <p:sldMasterId id="2147483814" r:id="rId15"/>
    <p:sldMasterId id="2147483826" r:id="rId16"/>
    <p:sldMasterId id="2147483839" r:id="rId17"/>
  </p:sldMasterIdLst>
  <p:notesMasterIdLst>
    <p:notesMasterId r:id="rId35"/>
  </p:notesMasterIdLst>
  <p:sldIdLst>
    <p:sldId id="257" r:id="rId18"/>
    <p:sldId id="313" r:id="rId19"/>
    <p:sldId id="314" r:id="rId20"/>
    <p:sldId id="315" r:id="rId21"/>
    <p:sldId id="302" r:id="rId22"/>
    <p:sldId id="301" r:id="rId23"/>
    <p:sldId id="291" r:id="rId24"/>
    <p:sldId id="290" r:id="rId25"/>
    <p:sldId id="289" r:id="rId26"/>
    <p:sldId id="307" r:id="rId27"/>
    <p:sldId id="304" r:id="rId28"/>
    <p:sldId id="305" r:id="rId29"/>
    <p:sldId id="295" r:id="rId30"/>
    <p:sldId id="296" r:id="rId31"/>
    <p:sldId id="297" r:id="rId32"/>
    <p:sldId id="306" r:id="rId33"/>
    <p:sldId id="316" r:id="rId34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02" autoAdjust="0"/>
    <p:restoredTop sz="94660"/>
  </p:normalViewPr>
  <p:slideViewPr>
    <p:cSldViewPr>
      <p:cViewPr varScale="1">
        <p:scale>
          <a:sx n="112" d="100"/>
          <a:sy n="112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94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Sheet1!$F$80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cat>
            <c:strRef>
              <c:f>Sheet1!$E$81:$E$83</c:f>
              <c:strCache>
                <c:ptCount val="3"/>
                <c:pt idx="0">
                  <c:v>Minor defect</c:v>
                </c:pt>
                <c:pt idx="1">
                  <c:v>Major defect</c:v>
                </c:pt>
                <c:pt idx="2">
                  <c:v>Major Grounded</c:v>
                </c:pt>
              </c:strCache>
            </c:strRef>
          </c:cat>
          <c:val>
            <c:numRef>
              <c:f>Sheet1!$F$81:$F$83</c:f>
              <c:numCache>
                <c:formatCode>0%</c:formatCode>
                <c:ptCount val="3"/>
                <c:pt idx="0">
                  <c:v>0.37</c:v>
                </c:pt>
                <c:pt idx="1">
                  <c:v>0.15</c:v>
                </c:pt>
                <c:pt idx="2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Sheet1!$G$80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Sheet1!$E$81:$E$83</c:f>
              <c:strCache>
                <c:ptCount val="3"/>
                <c:pt idx="0">
                  <c:v>Minor defect</c:v>
                </c:pt>
                <c:pt idx="1">
                  <c:v>Major defect</c:v>
                </c:pt>
                <c:pt idx="2">
                  <c:v>Major Grounded</c:v>
                </c:pt>
              </c:strCache>
            </c:strRef>
          </c:cat>
          <c:val>
            <c:numRef>
              <c:f>Sheet1!$G$81:$G$83</c:f>
              <c:numCache>
                <c:formatCode>0%</c:formatCode>
                <c:ptCount val="3"/>
                <c:pt idx="0">
                  <c:v>0.16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Sheet1!$H$80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Sheet1!$E$81:$E$83</c:f>
              <c:strCache>
                <c:ptCount val="3"/>
                <c:pt idx="0">
                  <c:v>Minor defect</c:v>
                </c:pt>
                <c:pt idx="1">
                  <c:v>Major defect</c:v>
                </c:pt>
                <c:pt idx="2">
                  <c:v>Major Grounded</c:v>
                </c:pt>
              </c:strCache>
            </c:strRef>
          </c:cat>
          <c:val>
            <c:numRef>
              <c:f>Sheet1!$H$81:$H$83</c:f>
              <c:numCache>
                <c:formatCode>0%</c:formatCode>
                <c:ptCount val="3"/>
                <c:pt idx="0">
                  <c:v>0.13</c:v>
                </c:pt>
                <c:pt idx="1">
                  <c:v>0.01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444736"/>
        <c:axId val="221995392"/>
      </c:barChart>
      <c:catAx>
        <c:axId val="221444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21995392"/>
        <c:crosses val="autoZero"/>
        <c:auto val="1"/>
        <c:lblAlgn val="ctr"/>
        <c:lblOffset val="100"/>
        <c:noMultiLvlLbl val="0"/>
      </c:catAx>
      <c:valAx>
        <c:axId val="221995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1444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15374-419C-438E-BA61-F350DE1B773D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D7F85-DDA3-462E-9E92-74E67B540E7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87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C8B78-0BB2-0E42-B9BA-7613B7E0F1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11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6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2015 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Intercepts: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1237 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Units Inspected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3228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2016 to 1 August 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Intercepts: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638 </a:t>
            </a: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Units Inspected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1704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C8B78-0BB2-0E42-B9BA-7613B7E0F1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96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9530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352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2103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2573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739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338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A9C39-314F-4B9A-A564-B36497B048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59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966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156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7F85-DDA3-462E-9E92-74E67B540E74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410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Poor maintenance is another factor, with these trucks delivering into Distribution Centres, having travelled some distance in poor repair, all </a:t>
            </a:r>
            <a:r>
              <a:rPr lang="en-AU" dirty="0" err="1"/>
              <a:t>signficant</a:t>
            </a:r>
            <a:r>
              <a:rPr lang="en-AU" dirty="0"/>
              <a:t> road safety risks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570DB-E708-43A1-ABC2-4D6ACF4B25E6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570DB-E708-43A1-ABC2-4D6ACF4B25E6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570DB-E708-43A1-ABC2-4D6ACF4B25E6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160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1234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489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367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662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269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40539545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151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775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401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410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9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61824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011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65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172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38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505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4013642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215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471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708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Blue Image and EJ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078000"/>
            <a:ext cx="9144000" cy="3204000"/>
          </a:xfrm>
          <a:custGeom>
            <a:avLst/>
            <a:gdLst>
              <a:gd name="connsiteX0" fmla="*/ 0 w 9144000"/>
              <a:gd name="connsiteY0" fmla="*/ 0 h 3204000"/>
              <a:gd name="connsiteX1" fmla="*/ 9144000 w 9144000"/>
              <a:gd name="connsiteY1" fmla="*/ 0 h 3204000"/>
              <a:gd name="connsiteX2" fmla="*/ 9144000 w 9144000"/>
              <a:gd name="connsiteY2" fmla="*/ 3204000 h 3204000"/>
              <a:gd name="connsiteX3" fmla="*/ 0 w 9144000"/>
              <a:gd name="connsiteY3" fmla="*/ 3204000 h 3204000"/>
              <a:gd name="connsiteX4" fmla="*/ 0 w 9144000"/>
              <a:gd name="connsiteY4" fmla="*/ 0 h 3204000"/>
              <a:gd name="connsiteX0" fmla="*/ 0 w 9144000"/>
              <a:gd name="connsiteY0" fmla="*/ 367 h 3204367"/>
              <a:gd name="connsiteX1" fmla="*/ 8974667 w 9144000"/>
              <a:gd name="connsiteY1" fmla="*/ 0 h 3204367"/>
              <a:gd name="connsiteX2" fmla="*/ 9144000 w 9144000"/>
              <a:gd name="connsiteY2" fmla="*/ 367 h 3204367"/>
              <a:gd name="connsiteX3" fmla="*/ 9144000 w 9144000"/>
              <a:gd name="connsiteY3" fmla="*/ 3204367 h 3204367"/>
              <a:gd name="connsiteX4" fmla="*/ 0 w 9144000"/>
              <a:gd name="connsiteY4" fmla="*/ 3204367 h 3204367"/>
              <a:gd name="connsiteX5" fmla="*/ 0 w 9144000"/>
              <a:gd name="connsiteY5" fmla="*/ 367 h 3204367"/>
              <a:gd name="connsiteX0" fmla="*/ 0 w 9144000"/>
              <a:gd name="connsiteY0" fmla="*/ 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0 w 9144000"/>
              <a:gd name="connsiteY5" fmla="*/ 0 h 3204000"/>
              <a:gd name="connsiteX0" fmla="*/ 0 w 9144000"/>
              <a:gd name="connsiteY0" fmla="*/ 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0 w 9144000"/>
              <a:gd name="connsiteY5" fmla="*/ 0 h 3204000"/>
              <a:gd name="connsiteX0" fmla="*/ 0 w 9144000"/>
              <a:gd name="connsiteY0" fmla="*/ 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0 w 9144000"/>
              <a:gd name="connsiteY5" fmla="*/ 0 h 3204000"/>
              <a:gd name="connsiteX0" fmla="*/ 0 w 9144000"/>
              <a:gd name="connsiteY0" fmla="*/ 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0 w 9144000"/>
              <a:gd name="connsiteY5" fmla="*/ 0 h 3204000"/>
              <a:gd name="connsiteX0" fmla="*/ 0 w 9701438"/>
              <a:gd name="connsiteY0" fmla="*/ 190226 h 3394226"/>
              <a:gd name="connsiteX1" fmla="*/ 8987367 w 9701438"/>
              <a:gd name="connsiteY1" fmla="*/ 350726 h 3394226"/>
              <a:gd name="connsiteX2" fmla="*/ 9144000 w 9701438"/>
              <a:gd name="connsiteY2" fmla="*/ 190226 h 3394226"/>
              <a:gd name="connsiteX3" fmla="*/ 9144000 w 9701438"/>
              <a:gd name="connsiteY3" fmla="*/ 3394226 h 3394226"/>
              <a:gd name="connsiteX4" fmla="*/ 0 w 9701438"/>
              <a:gd name="connsiteY4" fmla="*/ 3394226 h 3394226"/>
              <a:gd name="connsiteX5" fmla="*/ 0 w 9701438"/>
              <a:gd name="connsiteY5" fmla="*/ 190226 h 3394226"/>
              <a:gd name="connsiteX0" fmla="*/ 0 w 9287376"/>
              <a:gd name="connsiteY0" fmla="*/ 195031 h 3399031"/>
              <a:gd name="connsiteX1" fmla="*/ 8987367 w 9287376"/>
              <a:gd name="connsiteY1" fmla="*/ 355531 h 3399031"/>
              <a:gd name="connsiteX2" fmla="*/ 9144000 w 9287376"/>
              <a:gd name="connsiteY2" fmla="*/ 195031 h 3399031"/>
              <a:gd name="connsiteX3" fmla="*/ 9144000 w 9287376"/>
              <a:gd name="connsiteY3" fmla="*/ 3399031 h 3399031"/>
              <a:gd name="connsiteX4" fmla="*/ 0 w 9287376"/>
              <a:gd name="connsiteY4" fmla="*/ 3399031 h 3399031"/>
              <a:gd name="connsiteX5" fmla="*/ 0 w 9287376"/>
              <a:gd name="connsiteY5" fmla="*/ 195031 h 3399031"/>
              <a:gd name="connsiteX0" fmla="*/ 0 w 9144000"/>
              <a:gd name="connsiteY0" fmla="*/ 191807 h 3395807"/>
              <a:gd name="connsiteX1" fmla="*/ 8987367 w 9144000"/>
              <a:gd name="connsiteY1" fmla="*/ 352307 h 3395807"/>
              <a:gd name="connsiteX2" fmla="*/ 9144000 w 9144000"/>
              <a:gd name="connsiteY2" fmla="*/ 191807 h 3395807"/>
              <a:gd name="connsiteX3" fmla="*/ 9144000 w 9144000"/>
              <a:gd name="connsiteY3" fmla="*/ 3395807 h 3395807"/>
              <a:gd name="connsiteX4" fmla="*/ 0 w 9144000"/>
              <a:gd name="connsiteY4" fmla="*/ 3395807 h 3395807"/>
              <a:gd name="connsiteX5" fmla="*/ 0 w 9144000"/>
              <a:gd name="connsiteY5" fmla="*/ 191807 h 3395807"/>
              <a:gd name="connsiteX0" fmla="*/ 0 w 9144000"/>
              <a:gd name="connsiteY0" fmla="*/ 188669 h 3392669"/>
              <a:gd name="connsiteX1" fmla="*/ 8987367 w 9144000"/>
              <a:gd name="connsiteY1" fmla="*/ 349169 h 3392669"/>
              <a:gd name="connsiteX2" fmla="*/ 9144000 w 9144000"/>
              <a:gd name="connsiteY2" fmla="*/ 188669 h 3392669"/>
              <a:gd name="connsiteX3" fmla="*/ 9144000 w 9144000"/>
              <a:gd name="connsiteY3" fmla="*/ 3392669 h 3392669"/>
              <a:gd name="connsiteX4" fmla="*/ 0 w 9144000"/>
              <a:gd name="connsiteY4" fmla="*/ 3392669 h 3392669"/>
              <a:gd name="connsiteX5" fmla="*/ 0 w 9144000"/>
              <a:gd name="connsiteY5" fmla="*/ 188669 h 3392669"/>
              <a:gd name="connsiteX0" fmla="*/ 2086 w 9146086"/>
              <a:gd name="connsiteY0" fmla="*/ 0 h 3204000"/>
              <a:gd name="connsiteX1" fmla="*/ 8989453 w 9146086"/>
              <a:gd name="connsiteY1" fmla="*/ 160500 h 3204000"/>
              <a:gd name="connsiteX2" fmla="*/ 9146086 w 9146086"/>
              <a:gd name="connsiteY2" fmla="*/ 0 h 3204000"/>
              <a:gd name="connsiteX3" fmla="*/ 9146086 w 9146086"/>
              <a:gd name="connsiteY3" fmla="*/ 3204000 h 3204000"/>
              <a:gd name="connsiteX4" fmla="*/ 2086 w 9146086"/>
              <a:gd name="connsiteY4" fmla="*/ 3204000 h 3204000"/>
              <a:gd name="connsiteX5" fmla="*/ 2086 w 9146086"/>
              <a:gd name="connsiteY5" fmla="*/ 0 h 3204000"/>
              <a:gd name="connsiteX0" fmla="*/ 3175 w 9701978"/>
              <a:gd name="connsiteY0" fmla="*/ 158750 h 3204000"/>
              <a:gd name="connsiteX1" fmla="*/ 8987367 w 9701978"/>
              <a:gd name="connsiteY1" fmla="*/ 160500 h 3204000"/>
              <a:gd name="connsiteX2" fmla="*/ 9144000 w 9701978"/>
              <a:gd name="connsiteY2" fmla="*/ 0 h 3204000"/>
              <a:gd name="connsiteX3" fmla="*/ 9144000 w 9701978"/>
              <a:gd name="connsiteY3" fmla="*/ 3204000 h 3204000"/>
              <a:gd name="connsiteX4" fmla="*/ 0 w 9701978"/>
              <a:gd name="connsiteY4" fmla="*/ 3204000 h 3204000"/>
              <a:gd name="connsiteX5" fmla="*/ 3175 w 9701978"/>
              <a:gd name="connsiteY5" fmla="*/ 158750 h 3204000"/>
              <a:gd name="connsiteX0" fmla="*/ 3175 w 9701978"/>
              <a:gd name="connsiteY0" fmla="*/ 158750 h 3204000"/>
              <a:gd name="connsiteX1" fmla="*/ 8987367 w 9701978"/>
              <a:gd name="connsiteY1" fmla="*/ 160500 h 3204000"/>
              <a:gd name="connsiteX2" fmla="*/ 9144000 w 9701978"/>
              <a:gd name="connsiteY2" fmla="*/ 0 h 3204000"/>
              <a:gd name="connsiteX3" fmla="*/ 9144000 w 9701978"/>
              <a:gd name="connsiteY3" fmla="*/ 3204000 h 3204000"/>
              <a:gd name="connsiteX4" fmla="*/ 0 w 9701978"/>
              <a:gd name="connsiteY4" fmla="*/ 3204000 h 3204000"/>
              <a:gd name="connsiteX5" fmla="*/ 3175 w 9701978"/>
              <a:gd name="connsiteY5" fmla="*/ 158750 h 3204000"/>
              <a:gd name="connsiteX0" fmla="*/ 3175 w 9398998"/>
              <a:gd name="connsiteY0" fmla="*/ 158750 h 3204000"/>
              <a:gd name="connsiteX1" fmla="*/ 8987367 w 9398998"/>
              <a:gd name="connsiteY1" fmla="*/ 160500 h 3204000"/>
              <a:gd name="connsiteX2" fmla="*/ 9144000 w 9398998"/>
              <a:gd name="connsiteY2" fmla="*/ 0 h 3204000"/>
              <a:gd name="connsiteX3" fmla="*/ 9144000 w 9398998"/>
              <a:gd name="connsiteY3" fmla="*/ 3204000 h 3204000"/>
              <a:gd name="connsiteX4" fmla="*/ 0 w 9398998"/>
              <a:gd name="connsiteY4" fmla="*/ 3204000 h 3204000"/>
              <a:gd name="connsiteX5" fmla="*/ 3175 w 9398998"/>
              <a:gd name="connsiteY5" fmla="*/ 158750 h 3204000"/>
              <a:gd name="connsiteX0" fmla="*/ 3175 w 9144000"/>
              <a:gd name="connsiteY0" fmla="*/ 15875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3175 w 9144000"/>
              <a:gd name="connsiteY5" fmla="*/ 158750 h 3204000"/>
              <a:gd name="connsiteX0" fmla="*/ 3175 w 9144000"/>
              <a:gd name="connsiteY0" fmla="*/ 15875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3175 w 9144000"/>
              <a:gd name="connsiteY5" fmla="*/ 158750 h 3204000"/>
              <a:gd name="connsiteX0" fmla="*/ 3175 w 9144000"/>
              <a:gd name="connsiteY0" fmla="*/ 15875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3175 w 9144000"/>
              <a:gd name="connsiteY5" fmla="*/ 158750 h 3204000"/>
              <a:gd name="connsiteX0" fmla="*/ 3175 w 9144000"/>
              <a:gd name="connsiteY0" fmla="*/ 15875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3175 w 9144000"/>
              <a:gd name="connsiteY5" fmla="*/ 158750 h 3204000"/>
              <a:gd name="connsiteX0" fmla="*/ 3175 w 9144000"/>
              <a:gd name="connsiteY0" fmla="*/ 15875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3175 w 9144000"/>
              <a:gd name="connsiteY5" fmla="*/ 158750 h 3204000"/>
              <a:gd name="connsiteX0" fmla="*/ 3175 w 9144000"/>
              <a:gd name="connsiteY0" fmla="*/ 15875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3175 w 9144000"/>
              <a:gd name="connsiteY5" fmla="*/ 158750 h 3204000"/>
              <a:gd name="connsiteX0" fmla="*/ 3175 w 9144000"/>
              <a:gd name="connsiteY0" fmla="*/ 158750 h 3204000"/>
              <a:gd name="connsiteX1" fmla="*/ 8987367 w 9144000"/>
              <a:gd name="connsiteY1" fmla="*/ 160500 h 3204000"/>
              <a:gd name="connsiteX2" fmla="*/ 9144000 w 9144000"/>
              <a:gd name="connsiteY2" fmla="*/ 0 h 3204000"/>
              <a:gd name="connsiteX3" fmla="*/ 9144000 w 9144000"/>
              <a:gd name="connsiteY3" fmla="*/ 3204000 h 3204000"/>
              <a:gd name="connsiteX4" fmla="*/ 0 w 9144000"/>
              <a:gd name="connsiteY4" fmla="*/ 3204000 h 3204000"/>
              <a:gd name="connsiteX5" fmla="*/ 3175 w 9144000"/>
              <a:gd name="connsiteY5" fmla="*/ 158750 h 32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204000">
                <a:moveTo>
                  <a:pt x="3175" y="158750"/>
                </a:moveTo>
                <a:cubicBezTo>
                  <a:pt x="-143580" y="153150"/>
                  <a:pt x="8902171" y="161558"/>
                  <a:pt x="8987367" y="160500"/>
                </a:cubicBezTo>
                <a:cubicBezTo>
                  <a:pt x="9072563" y="159442"/>
                  <a:pt x="9121070" y="76950"/>
                  <a:pt x="9144000" y="0"/>
                </a:cubicBezTo>
                <a:lnTo>
                  <a:pt x="9144000" y="3204000"/>
                </a:lnTo>
                <a:lnTo>
                  <a:pt x="0" y="3204000"/>
                </a:lnTo>
                <a:cubicBezTo>
                  <a:pt x="1058" y="2188917"/>
                  <a:pt x="2117" y="1173833"/>
                  <a:pt x="3175" y="158750"/>
                </a:cubicBez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240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633" y="1188000"/>
            <a:ext cx="7632700" cy="1470025"/>
          </a:xfrm>
        </p:spPr>
        <p:txBody>
          <a:bodyPr lIns="0" tIns="0" rIns="0" bIns="0" anchor="t" anchorCtr="0">
            <a:no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pic>
        <p:nvPicPr>
          <p:cNvPr id="8" name="Picture 7" descr="elements_Waratah 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4800"/>
            <a:ext cx="2057469" cy="5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92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637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311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237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541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74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865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14089413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809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70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2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767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965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648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14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002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505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094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191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18800506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940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7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194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096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939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0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400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315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387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282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177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35349645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8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60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768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123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887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701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239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803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494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23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209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3003450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8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34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317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180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589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543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2320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259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8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131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9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868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16731314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057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909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818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9556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181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9633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980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527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36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0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622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3365971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3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3137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52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dirty="0"/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70239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17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42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45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00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8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21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1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5730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3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07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71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98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53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35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79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66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25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1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6529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3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65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56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0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61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36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13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13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45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8549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97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5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12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71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65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60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28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47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45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2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00983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616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28355039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92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93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05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007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700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176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6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5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20317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49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3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23625470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04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777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140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85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25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958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12404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052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67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306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485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837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621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77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290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838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1599"/>
            <a:ext cx="4024800" cy="33336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890000"/>
            <a:ext cx="4024800" cy="63976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2000" y="2721599"/>
            <a:ext cx="4024800" cy="33336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1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32952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440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532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897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80975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AU" altLang="en-US" dirty="0">
                <a:solidFill>
                  <a:srgbClr val="000000"/>
                </a:solidFill>
              </a:rPr>
              <a:t>3 March 2014</a:t>
            </a:r>
          </a:p>
        </p:txBody>
      </p:sp>
    </p:spTree>
    <p:extLst>
      <p:ext uri="{BB962C8B-B14F-4D97-AF65-F5344CB8AC3E}">
        <p14:creationId xmlns:p14="http://schemas.microsoft.com/office/powerpoint/2010/main" val="156845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659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61604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999"/>
            <a:ext cx="8229600" cy="4165200"/>
          </a:xfrm>
        </p:spPr>
        <p:txBody>
          <a:bodyPr lIns="0" tIns="0" rIns="0" bIns="0">
            <a:noAutofit/>
          </a:bodyPr>
          <a:lstStyle>
            <a:lvl1pPr marL="252000" indent="-252000">
              <a:spcAft>
                <a:spcPts val="600"/>
              </a:spcAft>
              <a:defRPr sz="1800"/>
            </a:lvl1pPr>
            <a:lvl2pPr marL="594000" indent="-288000">
              <a:spcBef>
                <a:spcPts val="0"/>
              </a:spcBef>
              <a:spcAft>
                <a:spcPts val="600"/>
              </a:spcAft>
              <a:defRPr sz="1600"/>
            </a:lvl2pPr>
            <a:lvl3pPr marL="828000" indent="-216000">
              <a:spcBef>
                <a:spcPts val="0"/>
              </a:spcBef>
              <a:spcAft>
                <a:spcPts val="600"/>
              </a:spcAft>
              <a:defRPr sz="1400"/>
            </a:lvl3pPr>
            <a:lvl4pPr marL="1116000" indent="-252000">
              <a:spcBef>
                <a:spcPts val="0"/>
              </a:spcBef>
              <a:spcAft>
                <a:spcPts val="600"/>
              </a:spcAft>
              <a:defRPr sz="1200"/>
            </a:lvl4pPr>
            <a:lvl5pPr marL="1332000" indent="-216000">
              <a:spcAft>
                <a:spcPts val="600"/>
              </a:spcAft>
              <a:defRPr sz="10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35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000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89999"/>
            <a:ext cx="2624137" cy="416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6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2663" y="40608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2663" y="1890000"/>
            <a:ext cx="2624137" cy="199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54252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647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9999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90000"/>
            <a:ext cx="4024800" cy="4165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903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59800" y="3762000"/>
            <a:ext cx="2624400" cy="22932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0624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598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57200" y="1890000"/>
            <a:ext cx="2624400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6308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70500"/>
            <a:ext cx="8229600" cy="5952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3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DB53-6F53-4173-A96A-44D1BE0EF39A}" type="datetimeFigureOut">
              <a:rPr lang="en-AU" smtClean="0"/>
              <a:t>14/09/2016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5C4E-D3E4-4CE8-8525-551DF26739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723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4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7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0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2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0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838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8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5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1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2000"/>
            <a:ext cx="9143999" cy="359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00"/>
            <a:ext cx="8229600" cy="766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000"/>
            <a:ext cx="8229600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700" y="6372000"/>
            <a:ext cx="546100" cy="247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66B96F3A-B655-404E-B281-AF69DD8A31B0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3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94000" indent="-288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116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332000" indent="-2160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1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260A54DB-C0E2-4AA2-9175-7DDC91E461D2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truck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980" b="16980"/>
          <a:stretch>
            <a:fillRect/>
          </a:stretch>
        </p:blipFill>
        <p:spPr>
          <a:xfrm>
            <a:off x="0" y="3078000"/>
            <a:ext cx="9144000" cy="32040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60" y="1188000"/>
            <a:ext cx="8437173" cy="14700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5400" dirty="0" smtClean="0">
                <a:latin typeface="+mn-lt"/>
              </a:rPr>
              <a:t>Compliance Update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Brett Patterson, Principal Manager, Enforcement Operations </a:t>
            </a:r>
            <a:endParaRPr lang="en-US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557" y="3212499"/>
            <a:ext cx="2391700" cy="216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9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Brakes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2" descr="C:\Users\JabbourA\Desktop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253" y="1786571"/>
            <a:ext cx="4043548" cy="303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96394" y="5002021"/>
            <a:ext cx="3811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Melt Temperature: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125°C (standard)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165°C (high temperature)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203°C (ultra high </a:t>
            </a:r>
            <a:r>
              <a:rPr lang="en-AU" dirty="0" smtClean="0"/>
              <a:t>temperature)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08" y="1802926"/>
            <a:ext cx="3423828" cy="213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JabbourA\AppData\Local\Microsoft\Windows\Temporary Internet Files\Content.Outlook\JZ03GK3C\IMG_06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25484"/>
            <a:ext cx="2977972" cy="22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Operator profiling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10047"/>
            <a:ext cx="5429268" cy="210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826" y="3813533"/>
            <a:ext cx="6083302" cy="24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pattersb\AppData\Local\Microsoft\Windows\Temporary Internet Files\Content.Outlook\E7RUELGD\IMG_03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710047"/>
            <a:ext cx="2406733" cy="18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Engagement and education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 descr="C:\Users\pattersb\AppData\Local\Microsoft\Windows\Temporary Internet Files\Content.Outlook\E7RUELGD\IMG_25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67" y="1890000"/>
            <a:ext cx="3596242" cy="26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ttersb\AppData\Local\Microsoft\Windows\Temporary Internet Files\Content.Outlook\E7RUELGD\IMG_7476 (5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442" y="3881996"/>
            <a:ext cx="5029365" cy="22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971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BUSNSW and Bus operators visit to RMS inspection site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4282124" y="29154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Heavy vehicle operators visit </a:t>
            </a:r>
          </a:p>
          <a:p>
            <a:r>
              <a:rPr lang="en-AU" dirty="0" smtClean="0"/>
              <a:t>to Marulan Heavy Vehicle Safety Station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49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DG Industry </a:t>
            </a:r>
            <a:r>
              <a:rPr lang="en-AU" dirty="0" smtClean="0"/>
              <a:t>Inspections 2013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Late  2013/14</a:t>
            </a:r>
            <a:endParaRPr lang="en-A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75" y="2010337"/>
            <a:ext cx="4399222" cy="30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83896" y="1864426"/>
            <a:ext cx="4560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Of the </a:t>
            </a:r>
            <a:r>
              <a:rPr lang="en-AU" sz="1600" b="1" dirty="0" smtClean="0"/>
              <a:t>366 </a:t>
            </a:r>
            <a:r>
              <a:rPr lang="en-AU" sz="1600" b="1" dirty="0"/>
              <a:t>units inspected;</a:t>
            </a:r>
          </a:p>
          <a:p>
            <a:endParaRPr lang="en-AU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500" dirty="0" smtClean="0"/>
              <a:t>47 </a:t>
            </a:r>
            <a:r>
              <a:rPr lang="en-AU" sz="1500" dirty="0"/>
              <a:t>% </a:t>
            </a:r>
            <a:r>
              <a:rPr lang="en-AU" sz="1500" dirty="0" smtClean="0"/>
              <a:t>passed </a:t>
            </a:r>
            <a:r>
              <a:rPr lang="en-AU" sz="1500" dirty="0"/>
              <a:t>inspections </a:t>
            </a:r>
            <a:r>
              <a:rPr lang="en-AU" sz="1500" dirty="0" smtClean="0"/>
              <a:t>(172 units)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500" dirty="0" smtClean="0"/>
              <a:t>7% Formal Warning Notices (26 units)</a:t>
            </a:r>
            <a:endParaRPr lang="en-AU" sz="15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500" dirty="0" smtClean="0"/>
              <a:t>30% </a:t>
            </a:r>
            <a:r>
              <a:rPr lang="en-AU" sz="1500" dirty="0"/>
              <a:t>minor defect notices </a:t>
            </a:r>
            <a:r>
              <a:rPr lang="en-AU" sz="1500" dirty="0" smtClean="0"/>
              <a:t>(109 </a:t>
            </a:r>
            <a:r>
              <a:rPr lang="en-AU" sz="1500" dirty="0"/>
              <a:t>units)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500" dirty="0" smtClean="0"/>
              <a:t>15% major </a:t>
            </a:r>
            <a:r>
              <a:rPr lang="en-AU" sz="1500" dirty="0"/>
              <a:t>defect notices </a:t>
            </a:r>
            <a:r>
              <a:rPr lang="en-AU" sz="1500" dirty="0" smtClean="0"/>
              <a:t>(56 </a:t>
            </a:r>
            <a:r>
              <a:rPr lang="en-AU" sz="1500" dirty="0"/>
              <a:t>units)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500" dirty="0" smtClean="0"/>
              <a:t>1%  </a:t>
            </a:r>
            <a:r>
              <a:rPr lang="en-AU" sz="1500" dirty="0"/>
              <a:t>Major GROUNDED defect </a:t>
            </a:r>
            <a:r>
              <a:rPr lang="en-AU" sz="1500" dirty="0" smtClean="0"/>
              <a:t>notices (3 </a:t>
            </a:r>
            <a:r>
              <a:rPr lang="en-AU" sz="1500" dirty="0"/>
              <a:t>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9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2015 </a:t>
            </a:r>
            <a:r>
              <a:rPr lang="en-AU" dirty="0" smtClean="0"/>
              <a:t>DG Compliance </a:t>
            </a:r>
            <a:r>
              <a:rPr lang="en-AU" dirty="0" smtClean="0"/>
              <a:t>Monitoring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June 2015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410691"/>
            <a:ext cx="54863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Of the 54 </a:t>
            </a:r>
            <a:r>
              <a:rPr lang="en-AU" sz="2400" dirty="0"/>
              <a:t>units </a:t>
            </a:r>
            <a:r>
              <a:rPr lang="en-AU" sz="2400" dirty="0" smtClean="0"/>
              <a:t>inspected;</a:t>
            </a:r>
          </a:p>
          <a:p>
            <a:endParaRPr lang="en-A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78 % pass </a:t>
            </a:r>
            <a:r>
              <a:rPr lang="en-AU" dirty="0"/>
              <a:t>inspections </a:t>
            </a:r>
            <a:r>
              <a:rPr lang="en-AU" dirty="0" smtClean="0"/>
              <a:t>(42 units)</a:t>
            </a:r>
            <a:endParaRPr lang="en-A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16% </a:t>
            </a:r>
            <a:r>
              <a:rPr lang="en-AU" dirty="0"/>
              <a:t>minor defect notices </a:t>
            </a:r>
            <a:r>
              <a:rPr lang="en-AU" dirty="0" smtClean="0"/>
              <a:t>(9 units)</a:t>
            </a:r>
            <a:endParaRPr lang="en-A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3%   major </a:t>
            </a:r>
            <a:r>
              <a:rPr lang="en-AU" dirty="0"/>
              <a:t>defect notices </a:t>
            </a:r>
            <a:r>
              <a:rPr lang="en-AU" dirty="0" smtClean="0"/>
              <a:t>(2 units)</a:t>
            </a:r>
            <a:endParaRPr lang="en-A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3%   Major </a:t>
            </a:r>
            <a:r>
              <a:rPr lang="en-AU" dirty="0"/>
              <a:t>GROUNDED defect notices </a:t>
            </a:r>
            <a:r>
              <a:rPr lang="en-AU" dirty="0" smtClean="0"/>
              <a:t>(2 units)</a:t>
            </a:r>
            <a:endParaRPr lang="en-AU" dirty="0"/>
          </a:p>
        </p:txBody>
      </p:sp>
      <p:pic>
        <p:nvPicPr>
          <p:cNvPr id="7" name="Picture 6" descr="C:\Users\pattersb\Desktop\Images\NSW RMS DEALING WITH NSW OFFENCES WHILST OPERATING IN SA WITH SAPOL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72" y="2410691"/>
            <a:ext cx="3168352" cy="2602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6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2016 </a:t>
            </a:r>
            <a:r>
              <a:rPr lang="en-AU" smtClean="0"/>
              <a:t>DG Compliance </a:t>
            </a:r>
            <a:r>
              <a:rPr lang="en-AU" dirty="0" smtClean="0"/>
              <a:t>Monitoring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July 2016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4499992" y="1797389"/>
            <a:ext cx="4168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Of the 98 units inspected in summary the results were</a:t>
            </a:r>
            <a:r>
              <a:rPr lang="en-AU" sz="1600" dirty="0" smtClean="0"/>
              <a:t>:</a:t>
            </a:r>
          </a:p>
          <a:p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86 % units defect free  (84 units)</a:t>
            </a:r>
          </a:p>
          <a:p>
            <a:r>
              <a:rPr lang="en-AU" sz="1600" dirty="0"/>
              <a:t> </a:t>
            </a:r>
            <a:endParaRPr lang="en-AU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13%  Minor defects (13 units)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&gt; 1%  </a:t>
            </a:r>
            <a:r>
              <a:rPr lang="en-AU" sz="1600" dirty="0"/>
              <a:t>Major </a:t>
            </a:r>
            <a:r>
              <a:rPr lang="en-AU" sz="1600" dirty="0" smtClean="0"/>
              <a:t>defect (1 unit)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0 Major Grounded </a:t>
            </a:r>
            <a:r>
              <a:rPr lang="en-AU" sz="1600" dirty="0" smtClean="0"/>
              <a:t>defects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7" name="Picture 6" descr="C:\Users\pattersb\Desktop\Images\TANKER INSPECTION 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57" y="2147768"/>
            <a:ext cx="4153959" cy="33386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823771"/>
              </p:ext>
            </p:extLst>
          </p:nvPr>
        </p:nvGraphicFramePr>
        <p:xfrm>
          <a:off x="4270841" y="4005064"/>
          <a:ext cx="4189591" cy="220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82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Dangerous goods vehicle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Brakes </a:t>
            </a:r>
            <a:endParaRPr lang="en-AU" dirty="0"/>
          </a:p>
        </p:txBody>
      </p:sp>
      <p:pic>
        <p:nvPicPr>
          <p:cNvPr id="7" name="Picture 2" descr="C:\Users\JabbourA\AppData\Local\Microsoft\Windows\Temporary Internet Files\Content.Outlook\JZ03GK3C\IMG_0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1786571"/>
            <a:ext cx="3897745" cy="29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781299" y="2458192"/>
            <a:ext cx="1235033" cy="15794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056" y="2885704"/>
            <a:ext cx="4200977" cy="314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496297" y="3248225"/>
            <a:ext cx="2400794" cy="19986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5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latin typeface="Arial" charset="0"/>
                <a:cs typeface="Arial" charset="0"/>
              </a:rPr>
              <a:t>We are here to help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5" y="2277077"/>
            <a:ext cx="2959331" cy="3043675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en-AU" altLang="en-US" sz="3200" b="1" dirty="0"/>
              <a:t>Heavy Vehicle Hotline </a:t>
            </a:r>
          </a:p>
          <a:p>
            <a:pPr algn="ctr">
              <a:spcBef>
                <a:spcPct val="50000"/>
              </a:spcBef>
              <a:buNone/>
            </a:pPr>
            <a:r>
              <a:rPr lang="en-AU" altLang="en-US" sz="3200" dirty="0"/>
              <a:t>1300 STOP HV </a:t>
            </a:r>
          </a:p>
          <a:p>
            <a:pPr algn="ctr">
              <a:spcBef>
                <a:spcPct val="50000"/>
              </a:spcBef>
              <a:buNone/>
            </a:pPr>
            <a:r>
              <a:rPr lang="en-AU" altLang="en-US" sz="3200" dirty="0"/>
              <a:t>(1300 786 748)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4" descr="DSCN025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7971" y="1827001"/>
            <a:ext cx="4729942" cy="4212265"/>
          </a:xfr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32781" y="3676680"/>
            <a:ext cx="571500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04331" y="3740726"/>
            <a:ext cx="276629" cy="39488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latin typeface="Arial" pitchFamily="34" charset="0"/>
                <a:cs typeface="Arial" pitchFamily="34" charset="0"/>
              </a:rPr>
              <a:t>The Compliance Task!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713"/>
            <a:ext cx="8304213" cy="4164012"/>
          </a:xfrm>
        </p:spPr>
        <p:txBody>
          <a:bodyPr>
            <a:normAutofit fontScale="85000" lnSpcReduction="10000"/>
          </a:bodyPr>
          <a:lstStyle/>
          <a:p>
            <a:r>
              <a:rPr lang="en-AU" altLang="en-US" sz="2400" dirty="0" smtClean="0">
                <a:latin typeface="Arial" pitchFamily="34" charset="0"/>
                <a:cs typeface="Arial" pitchFamily="34" charset="0"/>
              </a:rPr>
              <a:t>The purpose of Roads and Maritime is to enable safe and efficient journeys throughout NSW</a:t>
            </a:r>
          </a:p>
          <a:p>
            <a:endParaRPr lang="en-AU" sz="2400" dirty="0"/>
          </a:p>
          <a:p>
            <a:r>
              <a:rPr lang="en-AU" sz="2400" dirty="0" smtClean="0"/>
              <a:t>Divisional focus is </a:t>
            </a:r>
            <a:r>
              <a:rPr lang="en-AU" sz="2400" dirty="0"/>
              <a:t>to become an agile, risk-based and outcomes focused regulator. </a:t>
            </a:r>
            <a:endParaRPr lang="en-AU" sz="2400" dirty="0" smtClean="0"/>
          </a:p>
          <a:p>
            <a:endParaRPr lang="en-AU" sz="2400" dirty="0" smtClean="0"/>
          </a:p>
          <a:p>
            <a:pPr lvl="1"/>
            <a:r>
              <a:rPr lang="en-AU" sz="2200" dirty="0" smtClean="0"/>
              <a:t>This </a:t>
            </a:r>
            <a:r>
              <a:rPr lang="en-AU" sz="2200" dirty="0"/>
              <a:t>means our regulatory policies, practices, systems and processes need to be aligned with today’s modern environment and be flexible to support future changes in the transport landscape. </a:t>
            </a:r>
            <a:endParaRPr lang="en-AU" alt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AU" alt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altLang="en-US" sz="2400" dirty="0" smtClean="0">
                <a:latin typeface="Arial" pitchFamily="34" charset="0"/>
                <a:cs typeface="Arial" pitchFamily="34" charset="0"/>
              </a:rPr>
              <a:t>In striving to achieve this purpose Roads and Maritime are engaging with industry and where required targeting non complying operators and associated parties within the chain of responsibility.</a:t>
            </a:r>
          </a:p>
          <a:p>
            <a:endParaRPr lang="en-AU" alt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40700" y="6372225"/>
            <a:ext cx="5461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997D5DA-4EE9-4357-9A1E-DC5876411CCE}" type="slidenum">
              <a:rPr lang="en-US" altLang="en-US"/>
              <a:pPr eaLnBrk="1" hangingPunct="1"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6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Compliance Inspections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6255" y="1890000"/>
            <a:ext cx="8823366" cy="416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94000" indent="-288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116000" indent="-252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»"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825" indent="-250825"/>
            <a:r>
              <a:rPr lang="en-AU" altLang="en-US" sz="2200" dirty="0">
                <a:latin typeface="Arial" pitchFamily="34" charset="0"/>
                <a:ea typeface="MS PGothic" pitchFamily="34" charset="-128"/>
                <a:cs typeface="Arial" pitchFamily="34" charset="0"/>
              </a:rPr>
              <a:t>2015/2016 heavy vehicle inspections included:</a:t>
            </a:r>
          </a:p>
          <a:p>
            <a:pPr marL="250825" indent="-250825">
              <a:buFont typeface="Arial" pitchFamily="34" charset="0"/>
              <a:buNone/>
            </a:pPr>
            <a:endParaRPr lang="en-AU" altLang="en-US" sz="2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93725" lvl="1" indent="-220663">
              <a:spcBef>
                <a:spcPct val="0"/>
              </a:spcBef>
            </a:pPr>
            <a:r>
              <a:rPr lang="en-AU" altLang="en-US" sz="2200" dirty="0">
                <a:latin typeface="Arial" pitchFamily="34" charset="0"/>
                <a:cs typeface="Arial" pitchFamily="34" charset="0"/>
              </a:rPr>
              <a:t>On-road enforcement: 			 60, 794 (98,974 units)</a:t>
            </a:r>
          </a:p>
          <a:p>
            <a:pPr marL="593725" lvl="1" indent="-220663">
              <a:spcBef>
                <a:spcPct val="50000"/>
              </a:spcBef>
              <a:spcAft>
                <a:spcPct val="20000"/>
              </a:spcAft>
            </a:pPr>
            <a:r>
              <a:rPr lang="en-AU" altLang="en-US" sz="2200" dirty="0">
                <a:latin typeface="Arial" pitchFamily="34" charset="0"/>
                <a:cs typeface="Arial" pitchFamily="34" charset="0"/>
              </a:rPr>
              <a:t> Heavy Vehicle Safety Stations: 121,165 intercepts (226,617 units)</a:t>
            </a:r>
          </a:p>
          <a:p>
            <a:pPr marL="593725" lvl="1" indent="-220663">
              <a:spcBef>
                <a:spcPct val="50000"/>
              </a:spcBef>
              <a:spcAft>
                <a:spcPct val="20000"/>
              </a:spcAft>
            </a:pPr>
            <a:r>
              <a:rPr lang="en-AU" altLang="en-US" sz="2200" dirty="0">
                <a:latin typeface="Arial" pitchFamily="34" charset="0"/>
                <a:cs typeface="Arial" pitchFamily="34" charset="0"/>
              </a:rPr>
              <a:t>Inter Agency: 					 66,365 (121,288 units)</a:t>
            </a:r>
          </a:p>
          <a:p>
            <a:pPr marL="593725" lvl="1" indent="-220663">
              <a:spcBef>
                <a:spcPct val="50000"/>
              </a:spcBef>
              <a:spcAft>
                <a:spcPct val="20000"/>
              </a:spcAft>
            </a:pPr>
            <a:r>
              <a:rPr lang="en-AU" altLang="en-US" sz="2200" dirty="0">
                <a:latin typeface="Arial" pitchFamily="34" charset="0"/>
                <a:cs typeface="Arial" pitchFamily="34" charset="0"/>
              </a:rPr>
              <a:t> Heavy Vehicle Inspection Stations: 93,132  </a:t>
            </a:r>
          </a:p>
          <a:p>
            <a:pPr marL="593725" lvl="1" indent="-220663">
              <a:spcBef>
                <a:spcPct val="50000"/>
              </a:spcBef>
              <a:spcAft>
                <a:spcPct val="20000"/>
              </a:spcAft>
            </a:pPr>
            <a:r>
              <a:rPr lang="en-AU" altLang="en-US" sz="2200" b="1" dirty="0">
                <a:latin typeface="Arial" pitchFamily="34" charset="0"/>
                <a:cs typeface="Arial" pitchFamily="34" charset="0"/>
              </a:rPr>
              <a:t>TOTAL over  542,000 units inspected through all our safety road enforcement campaigns</a:t>
            </a:r>
            <a:r>
              <a:rPr lang="en-AU" altLang="en-US" sz="2200" dirty="0">
                <a:latin typeface="Arial" pitchFamily="34" charset="0"/>
                <a:cs typeface="Arial" pitchFamily="34" charset="0"/>
              </a:rPr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81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2015/2016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62050"/>
            <a:ext cx="8229600" cy="403672"/>
          </a:xfrm>
        </p:spPr>
        <p:txBody>
          <a:bodyPr/>
          <a:lstStyle/>
          <a:p>
            <a:r>
              <a:rPr lang="en-AU" dirty="0"/>
              <a:t>Vehicle category and key defects identified 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067" y="1890000"/>
            <a:ext cx="4124105" cy="370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03229"/>
            <a:ext cx="4214874" cy="40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State-trans 2016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24" y="3960764"/>
            <a:ext cx="8241475" cy="22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25" y="1750229"/>
            <a:ext cx="8241475" cy="225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State-trans Defect notices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6F3A-B655-404E-B281-AF69DD8A31B0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1" y="2897579"/>
            <a:ext cx="4795626" cy="205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510" y="1816925"/>
            <a:ext cx="4016234" cy="18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58" y="4156364"/>
            <a:ext cx="3967786" cy="166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Poor fleet maintenance</a:t>
            </a:r>
          </a:p>
        </p:txBody>
      </p:sp>
      <p:pic>
        <p:nvPicPr>
          <p:cNvPr id="5" name="Content Placeholder 4" descr="P:\Traffic Services\Investigations &amp; Administration\2016\HEAVY VEHICLES\20160311_092132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57" y="1077817"/>
            <a:ext cx="2749665" cy="51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:\Traffic Services\Investigations &amp; Administration\2016\HEAVY VEHICLES\M4 15 March\IMG_538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935" y="1208438"/>
            <a:ext cx="2378309" cy="29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:\Public Affairs\DROPZONE\DROP YOUR FILES HERE\Insp Phil Brooks\Op Capicure\IMG_313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490" y="908720"/>
            <a:ext cx="3078727" cy="241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:\Public Affairs\DROPZONE\DROP YOUR FILES HERE\Insp Phil Brooks\Op Capicure\IMG_306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964741" cy="23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5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Access and loading</a:t>
            </a:r>
            <a:endParaRPr lang="en-AU" dirty="0"/>
          </a:p>
        </p:txBody>
      </p:sp>
      <p:pic>
        <p:nvPicPr>
          <p:cNvPr id="184322" name="Picture 2" descr="P:\Traffic Services\Investigations &amp; Administration\2013\Heavy Vehicles\photos\car in truck\SANY5121.JPG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83781" y="-4967478"/>
            <a:ext cx="2111156" cy="1679440"/>
          </a:xfrm>
          <a:prstGeom prst="rect">
            <a:avLst/>
          </a:prstGeom>
          <a:noFill/>
        </p:spPr>
      </p:pic>
      <p:pic>
        <p:nvPicPr>
          <p:cNvPr id="184324" name="Picture 4" descr="P:\Traffic Services\Investigations &amp; Administration\2013\Heavy Vehicles\photos\car in truck\SANY5127.JPG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83781" y="-4967478"/>
            <a:ext cx="2111156" cy="1679440"/>
          </a:xfrm>
          <a:prstGeom prst="rect">
            <a:avLst/>
          </a:prstGeom>
          <a:noFill/>
        </p:spPr>
      </p:pic>
      <p:pic>
        <p:nvPicPr>
          <p:cNvPr id="184325" name="Picture 5" descr="P:\Traffic Services\Investigations &amp; Administration\2013\Heavy Vehicles\photos\car in truck\SANY5127.JPG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83781" y="-4967478"/>
            <a:ext cx="2111156" cy="1679440"/>
          </a:xfrm>
          <a:prstGeom prst="rect">
            <a:avLst/>
          </a:prstGeom>
          <a:noFill/>
        </p:spPr>
      </p:pic>
      <p:pic>
        <p:nvPicPr>
          <p:cNvPr id="184326" name="Picture 6" descr="P:\Traffic Services\Investigations &amp; Administration\2013\Heavy Vehicles\photos\car in truck\SANY5127.JPG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83781" y="-4967478"/>
            <a:ext cx="3166734" cy="2519159"/>
          </a:xfrm>
          <a:prstGeom prst="rect">
            <a:avLst/>
          </a:prstGeom>
          <a:noFill/>
        </p:spPr>
      </p:pic>
      <p:pic>
        <p:nvPicPr>
          <p:cNvPr id="184327" name="Picture 7" descr="P:\Traffic Services\Investigations &amp; Administration\2013\Heavy Vehicles\photos\car in truck\SANY5127.JPG[1]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89297"/>
            <a:ext cx="4572000" cy="3918638"/>
          </a:xfrm>
          <a:prstGeom prst="rect">
            <a:avLst/>
          </a:prstGeom>
          <a:noFill/>
        </p:spPr>
      </p:pic>
      <p:pic>
        <p:nvPicPr>
          <p:cNvPr id="11" name="260A54DB-C0E2-4AA2-9175-7DDC91E461D2" descr="image1.JPG"/>
          <p:cNvPicPr>
            <a:picLocks noGrp="1"/>
          </p:cNvPicPr>
          <p:nvPr>
            <p:ph idx="1"/>
          </p:nvPr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251520" y="2189297"/>
            <a:ext cx="4176464" cy="383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4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Poor </a:t>
            </a:r>
            <a:r>
              <a:rPr lang="en-AU" dirty="0" smtClean="0"/>
              <a:t>loading</a:t>
            </a:r>
            <a:endParaRPr lang="en-A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434620" cy="257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pattersb\AppData\Local\Microsoft\Windows\Temporary Internet Files\Content.Outlook\E7RUELGD\P10009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4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5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orporate - Body Slides - no logo with EJM">
  <a:themeElements>
    <a:clrScheme name="RMS">
      <a:dk1>
        <a:srgbClr val="000000"/>
      </a:dk1>
      <a:lt1>
        <a:sysClr val="window" lastClr="FFFFFF"/>
      </a:lt1>
      <a:dk2>
        <a:srgbClr val="006DB1"/>
      </a:dk2>
      <a:lt2>
        <a:srgbClr val="CCCCCC"/>
      </a:lt2>
      <a:accent1>
        <a:srgbClr val="009640"/>
      </a:accent1>
      <a:accent2>
        <a:srgbClr val="00B1EB"/>
      </a:accent2>
      <a:accent3>
        <a:srgbClr val="A2C616"/>
      </a:accent3>
      <a:accent4>
        <a:srgbClr val="3C3C3C"/>
      </a:accent4>
      <a:accent5>
        <a:srgbClr val="9D9D9C"/>
      </a:accent5>
      <a:accent6>
        <a:srgbClr val="006DB1"/>
      </a:accent6>
      <a:hlink>
        <a:srgbClr val="006DB1"/>
      </a:hlink>
      <a:folHlink>
        <a:srgbClr val="00B1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396</Words>
  <Application>Microsoft Office PowerPoint</Application>
  <PresentationFormat>On-screen Show (4:3)</PresentationFormat>
  <Paragraphs>100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Office Theme</vt:lpstr>
      <vt:lpstr>Corporate - Body Slides - no logo with EJM</vt:lpstr>
      <vt:lpstr>1_Corporate - Body Slides - no logo with EJM</vt:lpstr>
      <vt:lpstr>2_Corporate - Body Slides - no logo with EJM</vt:lpstr>
      <vt:lpstr>3_Corporate - Body Slides - no logo with EJM</vt:lpstr>
      <vt:lpstr>4_Corporate - Body Slides - no logo with EJM</vt:lpstr>
      <vt:lpstr>5_Corporate - Body Slides - no logo with EJM</vt:lpstr>
      <vt:lpstr>6_Corporate - Body Slides - no logo with EJM</vt:lpstr>
      <vt:lpstr>7_Corporate - Body Slides - no logo with EJM</vt:lpstr>
      <vt:lpstr>8_Corporate - Body Slides - no logo with EJM</vt:lpstr>
      <vt:lpstr>9_Corporate - Body Slides - no logo with EJM</vt:lpstr>
      <vt:lpstr>10_Corporate - Body Slides - no logo with EJM</vt:lpstr>
      <vt:lpstr>11_Corporate - Body Slides - no logo with EJM</vt:lpstr>
      <vt:lpstr>12_Corporate - Body Slides - no logo with EJM</vt:lpstr>
      <vt:lpstr>13_Corporate - Body Slides - no logo with EJM</vt:lpstr>
      <vt:lpstr>14_Corporate - Body Slides - no logo with EJM</vt:lpstr>
      <vt:lpstr>15_Corporate - Body Slides - no logo with EJM</vt:lpstr>
      <vt:lpstr> Compliance Update Brett Patterson, Principal Manager, Enforcement Operations </vt:lpstr>
      <vt:lpstr>The Compliance Task!</vt:lpstr>
      <vt:lpstr>Compliance Inspections</vt:lpstr>
      <vt:lpstr>2015/2016</vt:lpstr>
      <vt:lpstr>State-trans 2016</vt:lpstr>
      <vt:lpstr>State-trans Defect notices </vt:lpstr>
      <vt:lpstr>Poor fleet maintenance</vt:lpstr>
      <vt:lpstr>Access and loading</vt:lpstr>
      <vt:lpstr>Poor loading</vt:lpstr>
      <vt:lpstr>Brakes</vt:lpstr>
      <vt:lpstr>Operator profiling </vt:lpstr>
      <vt:lpstr>Engagement and education</vt:lpstr>
      <vt:lpstr>DG Industry Inspections 2013</vt:lpstr>
      <vt:lpstr>2015 DG Compliance Monitoring </vt:lpstr>
      <vt:lpstr>2016 DG Compliance Monitoring </vt:lpstr>
      <vt:lpstr>Dangerous goods vehicle </vt:lpstr>
      <vt:lpstr>We are here to help</vt:lpstr>
    </vt:vector>
  </TitlesOfParts>
  <Company>TfNSW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Endycott, General Manager, Compliance Operations</dc:title>
  <dc:creator>SIMMONDS Graeme</dc:creator>
  <cp:lastModifiedBy>TfNSW</cp:lastModifiedBy>
  <cp:revision>36</cp:revision>
  <cp:lastPrinted>2016-09-14T03:39:48Z</cp:lastPrinted>
  <dcterms:created xsi:type="dcterms:W3CDTF">2016-09-13T05:22:44Z</dcterms:created>
  <dcterms:modified xsi:type="dcterms:W3CDTF">2016-09-14T06:43:17Z</dcterms:modified>
</cp:coreProperties>
</file>