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62" r:id="rId4"/>
    <p:sldId id="265" r:id="rId5"/>
    <p:sldId id="266" r:id="rId6"/>
    <p:sldId id="267" r:id="rId7"/>
    <p:sldId id="268" r:id="rId8"/>
    <p:sldId id="272" r:id="rId9"/>
    <p:sldId id="286" r:id="rId10"/>
    <p:sldId id="283" r:id="rId11"/>
    <p:sldId id="284" r:id="rId12"/>
    <p:sldId id="285" r:id="rId13"/>
    <p:sldId id="280" r:id="rId14"/>
    <p:sldId id="281" r:id="rId1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6" autoAdjust="0"/>
    <p:restoredTop sz="94568" autoAdjust="0"/>
  </p:normalViewPr>
  <p:slideViewPr>
    <p:cSldViewPr showGuides="1">
      <p:cViewPr varScale="1">
        <p:scale>
          <a:sx n="97" d="100"/>
          <a:sy n="97" d="100"/>
        </p:scale>
        <p:origin x="-79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619B-FF25-44A2-B775-C487AAE8EE25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45E3-74D6-4474-84FB-E3DAB7739E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665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619B-FF25-44A2-B775-C487AAE8EE25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45E3-74D6-4474-84FB-E3DAB7739E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829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619B-FF25-44A2-B775-C487AAE8EE25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45E3-74D6-4474-84FB-E3DAB7739E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169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619B-FF25-44A2-B775-C487AAE8EE25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45E3-74D6-4474-84FB-E3DAB7739E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17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619B-FF25-44A2-B775-C487AAE8EE25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45E3-74D6-4474-84FB-E3DAB7739E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159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619B-FF25-44A2-B775-C487AAE8EE25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45E3-74D6-4474-84FB-E3DAB7739E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126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619B-FF25-44A2-B775-C487AAE8EE25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45E3-74D6-4474-84FB-E3DAB7739E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707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619B-FF25-44A2-B775-C487AAE8EE25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45E3-74D6-4474-84FB-E3DAB7739E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13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619B-FF25-44A2-B775-C487AAE8EE25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45E3-74D6-4474-84FB-E3DAB7739E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137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619B-FF25-44A2-B775-C487AAE8EE25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45E3-74D6-4474-84FB-E3DAB7739E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461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619B-FF25-44A2-B775-C487AAE8EE25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45E3-74D6-4474-84FB-E3DAB7739E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444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1619B-FF25-44A2-B775-C487AAE8EE25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E45E3-74D6-4474-84FB-E3DAB7739E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836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95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1124744"/>
            <a:ext cx="7772400" cy="2088232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b="1" dirty="0" smtClean="0"/>
              <a:t>National Heavy Vehicle Inspection Manual &amp;</a:t>
            </a:r>
          </a:p>
          <a:p>
            <a:pPr algn="l"/>
            <a:r>
              <a:rPr lang="en-AU" b="1" dirty="0" smtClean="0"/>
              <a:t>Roadworthiness Program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059832" y="5345832"/>
            <a:ext cx="5864696" cy="1035496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AU" sz="2400" dirty="0" smtClean="0"/>
              <a:t>Daniel Elkins, </a:t>
            </a:r>
            <a:r>
              <a:rPr lang="en-AU" sz="2400" i="1" dirty="0" smtClean="0"/>
              <a:t>Director Safety</a:t>
            </a:r>
          </a:p>
          <a:p>
            <a:pPr marL="0" indent="0" algn="r">
              <a:buNone/>
            </a:pPr>
            <a:r>
              <a:rPr lang="en-AU" sz="2400" dirty="0" smtClean="0"/>
              <a:t>Bulk </a:t>
            </a:r>
            <a:r>
              <a:rPr lang="en-AU" sz="2400" smtClean="0"/>
              <a:t>Tanker Day, </a:t>
            </a:r>
            <a:r>
              <a:rPr lang="en-AU" sz="2400" dirty="0" smtClean="0"/>
              <a:t>Sydney 15 September 2016</a:t>
            </a:r>
          </a:p>
          <a:p>
            <a:pPr marL="0" indent="0" algn="r">
              <a:buNone/>
            </a:pPr>
            <a:r>
              <a:rPr lang="en-AU" sz="2400" b="1" dirty="0" smtClean="0"/>
              <a:t>National </a:t>
            </a:r>
            <a:r>
              <a:rPr lang="en-AU" sz="2400" b="1" dirty="0" smtClean="0"/>
              <a:t>Heavy Vehicle Regulator</a:t>
            </a:r>
          </a:p>
        </p:txBody>
      </p:sp>
    </p:spTree>
    <p:extLst>
      <p:ext uri="{BB962C8B-B14F-4D97-AF65-F5344CB8AC3E}">
        <p14:creationId xmlns:p14="http://schemas.microsoft.com/office/powerpoint/2010/main" val="30997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40000" y="908720"/>
            <a:ext cx="8064000" cy="54002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908720"/>
            <a:ext cx="7776864" cy="50405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AU" sz="2800" b="1" dirty="0" smtClean="0"/>
              <a:t>National Heavy Vehicle </a:t>
            </a:r>
          </a:p>
          <a:p>
            <a:pPr algn="ctr"/>
            <a:r>
              <a:rPr lang="en-AU" sz="2800" b="1" dirty="0" smtClean="0"/>
              <a:t>Roadworthiness Program</a:t>
            </a:r>
          </a:p>
          <a:p>
            <a:endParaRPr lang="en-AU" dirty="0"/>
          </a:p>
          <a:p>
            <a:pPr marL="357188">
              <a:spcAft>
                <a:spcPts val="600"/>
              </a:spcAft>
            </a:pPr>
            <a:r>
              <a:rPr lang="en-AU" sz="2400" dirty="0" smtClean="0"/>
              <a:t>Review </a:t>
            </a:r>
            <a:r>
              <a:rPr lang="en-AU" sz="2400" dirty="0"/>
              <a:t>of the NHVIM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Single national standards for inspections</a:t>
            </a:r>
          </a:p>
          <a:p>
            <a:pPr marL="357188">
              <a:spcAft>
                <a:spcPts val="600"/>
              </a:spcAft>
            </a:pPr>
            <a:r>
              <a:rPr lang="en-AU" sz="2400" dirty="0" smtClean="0"/>
              <a:t>National </a:t>
            </a:r>
            <a:r>
              <a:rPr lang="en-AU" sz="2400" dirty="0"/>
              <a:t>roadworthiness baseline </a:t>
            </a:r>
            <a:r>
              <a:rPr lang="en-AU" sz="2400" dirty="0" smtClean="0"/>
              <a:t>survey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 smtClean="0"/>
              <a:t>Health </a:t>
            </a:r>
            <a:r>
              <a:rPr lang="en-AU" sz="2400" dirty="0"/>
              <a:t>check of the heavy vehicle fleet nationally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 smtClean="0"/>
              <a:t>August </a:t>
            </a:r>
            <a:r>
              <a:rPr lang="en-AU" sz="2400" dirty="0"/>
              <a:t>&amp; September 2016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Provide evidence for risk-based </a:t>
            </a:r>
            <a:r>
              <a:rPr lang="en-AU" sz="2400" dirty="0" smtClean="0"/>
              <a:t>approach to vehicle safety</a:t>
            </a:r>
            <a:endParaRPr lang="en-AU" sz="2400" dirty="0"/>
          </a:p>
          <a:p>
            <a:pPr marL="357188">
              <a:spcAft>
                <a:spcPts val="600"/>
              </a:spcAft>
            </a:pPr>
            <a:r>
              <a:rPr lang="en-AU" sz="2400" dirty="0" smtClean="0"/>
              <a:t>Roadworthiness </a:t>
            </a:r>
            <a:r>
              <a:rPr lang="en-AU" sz="2400" dirty="0"/>
              <a:t>data collection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Identify and collect data that gives evidence to make risk-based decisions about inspections</a:t>
            </a:r>
          </a:p>
        </p:txBody>
      </p:sp>
      <p:pic>
        <p:nvPicPr>
          <p:cNvPr id="5" name="Picture 14" descr="Notebook with list and penc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12" y="2060848"/>
            <a:ext cx="321588" cy="32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con - NRB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373146" cy="37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con - Data projec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54" y="5013176"/>
            <a:ext cx="373146" cy="36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86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40000" y="908720"/>
            <a:ext cx="8064000" cy="54002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133618" y="1340768"/>
            <a:ext cx="6876764" cy="46085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endParaRPr lang="en-A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33618" y="1124744"/>
            <a:ext cx="6876764" cy="46085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AU" sz="2800" b="1" dirty="0" smtClean="0"/>
              <a:t>National Heavy Vehicle </a:t>
            </a:r>
          </a:p>
          <a:p>
            <a:pPr algn="ctr"/>
            <a:r>
              <a:rPr lang="en-AU" sz="2800" b="1" dirty="0" smtClean="0"/>
              <a:t>Roadworthiness Program</a:t>
            </a:r>
          </a:p>
          <a:p>
            <a:endParaRPr lang="en-AU" dirty="0"/>
          </a:p>
          <a:p>
            <a:pPr marL="357188">
              <a:spcAft>
                <a:spcPts val="600"/>
              </a:spcAft>
            </a:pPr>
            <a:r>
              <a:rPr lang="en-AU" sz="2400" dirty="0"/>
              <a:t>Roadworthiness criteria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Defining when a defect makes a vehicle </a:t>
            </a:r>
            <a:r>
              <a:rPr lang="en-AU" sz="2400" dirty="0" smtClean="0"/>
              <a:t>unsafe </a:t>
            </a:r>
            <a:r>
              <a:rPr lang="en-AU" sz="2400" dirty="0"/>
              <a:t>to be used on a road</a:t>
            </a:r>
          </a:p>
          <a:p>
            <a:pPr marL="357188">
              <a:spcAft>
                <a:spcPts val="600"/>
              </a:spcAft>
            </a:pPr>
            <a:r>
              <a:rPr lang="en-AU" sz="2400" dirty="0"/>
              <a:t>Inspection types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Nationally consistent inspection requirements (items to check, inspection methodology, facility and equipment requirements</a:t>
            </a:r>
            <a:r>
              <a:rPr lang="en-AU" sz="2400" dirty="0" smtClean="0"/>
              <a:t>)</a:t>
            </a:r>
            <a:endParaRPr lang="en-AU" sz="2400" dirty="0"/>
          </a:p>
        </p:txBody>
      </p:sp>
      <p:pic>
        <p:nvPicPr>
          <p:cNvPr id="6" name="Picture 6" descr="Icon - RW Criter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33289"/>
            <a:ext cx="319788" cy="3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Icon - Inspection Typ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01008"/>
            <a:ext cx="319788" cy="35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74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40000" y="908720"/>
            <a:ext cx="8064000" cy="54002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133618" y="980728"/>
            <a:ext cx="6876764" cy="50405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AU" sz="2800" b="1" dirty="0" smtClean="0"/>
              <a:t>National Heavy Vehicle </a:t>
            </a:r>
          </a:p>
          <a:p>
            <a:pPr algn="ctr"/>
            <a:r>
              <a:rPr lang="en-AU" sz="2800" b="1" dirty="0" smtClean="0"/>
              <a:t>Roadworthiness Program</a:t>
            </a:r>
          </a:p>
          <a:p>
            <a:endParaRPr lang="en-AU" dirty="0"/>
          </a:p>
          <a:p>
            <a:pPr marL="357188">
              <a:spcAft>
                <a:spcPts val="600"/>
              </a:spcAft>
            </a:pPr>
            <a:r>
              <a:rPr lang="en-AU" sz="2400" dirty="0"/>
              <a:t>Inspection competency standards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Nationally consistent inspector competency requirements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Matched to inspection type</a:t>
            </a:r>
          </a:p>
          <a:p>
            <a:pPr marL="357188">
              <a:spcAft>
                <a:spcPts val="600"/>
              </a:spcAft>
            </a:pPr>
            <a:r>
              <a:rPr lang="en-AU" sz="2400" dirty="0"/>
              <a:t>Management and clearance of defects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Consistent classification of defects (levels, clearance methods </a:t>
            </a:r>
            <a:r>
              <a:rPr lang="en-AU" sz="2400" dirty="0" err="1"/>
              <a:t>etc</a:t>
            </a:r>
            <a:r>
              <a:rPr lang="en-AU" sz="2400" dirty="0"/>
              <a:t>)</a:t>
            </a:r>
          </a:p>
          <a:p>
            <a:pPr marL="357188">
              <a:spcAft>
                <a:spcPts val="600"/>
              </a:spcAft>
            </a:pPr>
            <a:r>
              <a:rPr lang="en-AU" sz="2400" dirty="0"/>
              <a:t>Risk-based inspection criteria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 smtClean="0"/>
              <a:t>Structure </a:t>
            </a:r>
            <a:r>
              <a:rPr lang="en-AU" sz="2400" dirty="0"/>
              <a:t>of inspections (what vehicles, when inspected, what is inspected) based on risk</a:t>
            </a:r>
          </a:p>
        </p:txBody>
      </p:sp>
      <p:pic>
        <p:nvPicPr>
          <p:cNvPr id="6" name="Picture 12" descr="Icon - MaCo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39" y="3789040"/>
            <a:ext cx="352409" cy="35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con - RW Criteri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75980"/>
            <a:ext cx="297236" cy="29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person-8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07" y="2132856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23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40000" y="908625"/>
            <a:ext cx="8064000" cy="54002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133618" y="3140968"/>
            <a:ext cx="6876764" cy="5760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AU" sz="3200" b="1" i="1" dirty="0" smtClean="0"/>
              <a:t>Questions?</a:t>
            </a:r>
            <a:endParaRPr lang="en-AU" b="1" i="1" dirty="0"/>
          </a:p>
        </p:txBody>
      </p:sp>
    </p:spTree>
    <p:extLst>
      <p:ext uri="{BB962C8B-B14F-4D97-AF65-F5344CB8AC3E}">
        <p14:creationId xmlns:p14="http://schemas.microsoft.com/office/powerpoint/2010/main" val="345312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40000" y="908720"/>
            <a:ext cx="8064000" cy="54002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133618" y="1340768"/>
            <a:ext cx="6876764" cy="46085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AU" sz="2800" b="1" i="1" dirty="0" smtClean="0"/>
              <a:t>Contact Information</a:t>
            </a:r>
          </a:p>
          <a:p>
            <a:pPr algn="ctr"/>
            <a:endParaRPr lang="en-AU" sz="2000" dirty="0"/>
          </a:p>
          <a:p>
            <a:pPr algn="ctr"/>
            <a:r>
              <a:rPr lang="en-AU" sz="2000" dirty="0" smtClean="0"/>
              <a:t>Daniel </a:t>
            </a:r>
            <a:r>
              <a:rPr lang="en-AU" sz="2000" dirty="0"/>
              <a:t>Elkins</a:t>
            </a:r>
          </a:p>
          <a:p>
            <a:pPr algn="ctr"/>
            <a:r>
              <a:rPr lang="en-AU" sz="2000" b="1" dirty="0"/>
              <a:t>Director Safety</a:t>
            </a:r>
          </a:p>
          <a:p>
            <a:pPr algn="ctr"/>
            <a:r>
              <a:rPr lang="en-AU" sz="2000" dirty="0"/>
              <a:t>07 3309 8543</a:t>
            </a:r>
          </a:p>
          <a:p>
            <a:pPr algn="ctr"/>
            <a:r>
              <a:rPr lang="en-AU" sz="2000" dirty="0"/>
              <a:t>daniel.elkins@nhvr.gov.au</a:t>
            </a:r>
          </a:p>
          <a:p>
            <a:pPr algn="ctr"/>
            <a:endParaRPr lang="en-AU" sz="2000" dirty="0"/>
          </a:p>
          <a:p>
            <a:pPr algn="ctr"/>
            <a:endParaRPr lang="en-AU" sz="2000" dirty="0"/>
          </a:p>
          <a:p>
            <a:pPr algn="ctr"/>
            <a:r>
              <a:rPr lang="en-AU" sz="2000" dirty="0"/>
              <a:t>Peter Austin</a:t>
            </a:r>
          </a:p>
          <a:p>
            <a:pPr algn="ctr"/>
            <a:r>
              <a:rPr lang="en-AU" sz="2000" b="1" dirty="0"/>
              <a:t>Manager (Vehicle Safety and Performance)</a:t>
            </a:r>
          </a:p>
          <a:p>
            <a:pPr algn="ctr"/>
            <a:r>
              <a:rPr lang="en-AU" sz="2000" dirty="0"/>
              <a:t>07 3309 8561</a:t>
            </a:r>
          </a:p>
          <a:p>
            <a:pPr algn="ctr"/>
            <a:r>
              <a:rPr lang="en-AU" sz="2000" dirty="0"/>
              <a:t>peter.austin@nhvr.gov.au </a:t>
            </a:r>
          </a:p>
        </p:txBody>
      </p:sp>
    </p:spTree>
    <p:extLst>
      <p:ext uri="{BB962C8B-B14F-4D97-AF65-F5344CB8AC3E}">
        <p14:creationId xmlns:p14="http://schemas.microsoft.com/office/powerpoint/2010/main" val="345312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40000" y="908720"/>
            <a:ext cx="8064000" cy="54002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079612" y="1124744"/>
            <a:ext cx="6876764" cy="496855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AU" sz="2800" b="1" dirty="0"/>
              <a:t>History of the </a:t>
            </a:r>
            <a:r>
              <a:rPr lang="en-AU" sz="2800" b="1" dirty="0" smtClean="0"/>
              <a:t>NHVIM</a:t>
            </a:r>
          </a:p>
          <a:p>
            <a:pPr algn="ctr">
              <a:spcAft>
                <a:spcPts val="600"/>
              </a:spcAft>
            </a:pPr>
            <a:endParaRPr lang="en-AU" b="1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Model document developed by the NTC in 2003 and reviewed in 2004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Each jurisdiction created a version, with variations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 smtClean="0"/>
              <a:t>Initial NHVR </a:t>
            </a:r>
            <a:r>
              <a:rPr lang="en-AU" sz="2400" dirty="0"/>
              <a:t>review in </a:t>
            </a:r>
            <a:r>
              <a:rPr lang="en-AU" sz="2400" dirty="0" smtClean="0"/>
              <a:t>2014 produced NHVIM v1</a:t>
            </a:r>
            <a:endParaRPr lang="en-AU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Comprehensive review in 2015 produced NHVIM v2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Implemented in all participating jurisdictions from 1 July 2016.</a:t>
            </a:r>
          </a:p>
        </p:txBody>
      </p:sp>
    </p:spTree>
    <p:extLst>
      <p:ext uri="{BB962C8B-B14F-4D97-AF65-F5344CB8AC3E}">
        <p14:creationId xmlns:p14="http://schemas.microsoft.com/office/powerpoint/2010/main" val="151105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40000" y="908720"/>
            <a:ext cx="8064000" cy="54002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133618" y="1340768"/>
            <a:ext cx="6876764" cy="46085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AU" sz="2800" b="1" dirty="0"/>
              <a:t>Review process</a:t>
            </a:r>
            <a:endParaRPr lang="en-AU" sz="2800" b="1" dirty="0" smtClean="0"/>
          </a:p>
          <a:p>
            <a:endParaRPr lang="en-AU" sz="20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 smtClean="0"/>
              <a:t>Request from Ministers in 2014 to review and agreement to adopt nationally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 smtClean="0"/>
              <a:t>Section </a:t>
            </a:r>
            <a:r>
              <a:rPr lang="en-AU" sz="2400" dirty="0"/>
              <a:t>by section review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Wide consultation with industry and jurisdictions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Subject matter expert input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Run over 12 months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Finalised December 2015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Implemented from 1 July 2016</a:t>
            </a:r>
          </a:p>
        </p:txBody>
      </p:sp>
    </p:spTree>
    <p:extLst>
      <p:ext uri="{BB962C8B-B14F-4D97-AF65-F5344CB8AC3E}">
        <p14:creationId xmlns:p14="http://schemas.microsoft.com/office/powerpoint/2010/main" val="38461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40000" y="908720"/>
            <a:ext cx="8064000" cy="54002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148394" y="1340768"/>
            <a:ext cx="6876764" cy="4320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AU" sz="2800" b="1" dirty="0" smtClean="0"/>
              <a:t>NHVIM Version 2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482" y="1988840"/>
            <a:ext cx="2677789" cy="379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893440" y="1999381"/>
            <a:ext cx="4038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smtClean="0"/>
              <a:t>New modern look</a:t>
            </a:r>
          </a:p>
          <a:p>
            <a:r>
              <a:rPr lang="en-AU" sz="2400" dirty="0" smtClean="0"/>
              <a:t>National standard for heavy vehicle roadworthiness inspections</a:t>
            </a:r>
          </a:p>
          <a:p>
            <a:r>
              <a:rPr lang="en-AU" sz="2400" dirty="0" smtClean="0"/>
              <a:t>National ‘dictionary’ for vehicle defects</a:t>
            </a:r>
          </a:p>
          <a:p>
            <a:r>
              <a:rPr lang="en-AU" sz="2400" dirty="0" smtClean="0"/>
              <a:t>Openly published to provide transparency</a:t>
            </a: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6289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40000" y="908720"/>
            <a:ext cx="8064000" cy="54002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148394" y="1340768"/>
            <a:ext cx="6876764" cy="5760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AU" sz="2800" b="1" dirty="0"/>
              <a:t>What has </a:t>
            </a:r>
            <a:r>
              <a:rPr lang="en-AU" sz="2800" b="1" dirty="0" smtClean="0"/>
              <a:t>changed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355976" y="1844824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/>
              <a:t>Better alignment of ‘Reasons for rejection’ with ADRs and Regulation</a:t>
            </a:r>
          </a:p>
          <a:p>
            <a:r>
              <a:rPr lang="en-AU" sz="2400" dirty="0"/>
              <a:t>New diagrams to assist understanding</a:t>
            </a:r>
          </a:p>
          <a:p>
            <a:r>
              <a:rPr lang="en-AU" sz="2400" dirty="0"/>
              <a:t>New sections for Motorhomes (Section 15) and Vehicle Dimensions (Section 16</a:t>
            </a:r>
            <a:r>
              <a:rPr lang="en-AU" sz="2400" dirty="0" smtClean="0"/>
              <a:t>)</a:t>
            </a:r>
          </a:p>
          <a:p>
            <a:r>
              <a:rPr lang="en-AU" sz="2400" dirty="0"/>
              <a:t>Simplified requirements for gas </a:t>
            </a:r>
            <a:r>
              <a:rPr lang="en-AU" sz="2400" dirty="0" smtClean="0"/>
              <a:t>systems (Section 12)</a:t>
            </a:r>
            <a:endParaRPr lang="en-AU" sz="2400" dirty="0"/>
          </a:p>
          <a:p>
            <a:endParaRPr lang="en-AU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04" y="1973275"/>
            <a:ext cx="2654908" cy="376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57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40000" y="908720"/>
            <a:ext cx="8064000" cy="54002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148394" y="1052736"/>
            <a:ext cx="6876764" cy="5474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AU" sz="2800" b="1" dirty="0" smtClean="0"/>
              <a:t>Using the manual</a:t>
            </a:r>
          </a:p>
          <a:p>
            <a:pPr algn="ctr"/>
            <a:endParaRPr lang="en-AU" sz="2800" b="1" dirty="0" smtClean="0"/>
          </a:p>
          <a:p>
            <a:endParaRPr lang="en-AU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83568" y="1772816"/>
            <a:ext cx="4038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/>
              <a:t>Vehicle examiners </a:t>
            </a:r>
            <a:r>
              <a:rPr lang="en-AU" sz="2400" dirty="0" smtClean="0"/>
              <a:t>performing </a:t>
            </a:r>
            <a:r>
              <a:rPr lang="en-AU" sz="2400" dirty="0"/>
              <a:t>roadworthiness inspections</a:t>
            </a:r>
          </a:p>
          <a:p>
            <a:r>
              <a:rPr lang="en-AU" sz="2400" dirty="0" smtClean="0"/>
              <a:t>Basis </a:t>
            </a:r>
            <a:r>
              <a:rPr lang="en-AU" sz="2400" dirty="0"/>
              <a:t>for issuing defect notices by Authorised Officers</a:t>
            </a:r>
          </a:p>
          <a:p>
            <a:r>
              <a:rPr lang="en-AU" sz="2400" dirty="0"/>
              <a:t>Maintenance </a:t>
            </a:r>
            <a:r>
              <a:rPr lang="en-AU" sz="2400" dirty="0" smtClean="0"/>
              <a:t>system </a:t>
            </a:r>
            <a:r>
              <a:rPr lang="en-AU" sz="2400" dirty="0"/>
              <a:t>for vehicle operators</a:t>
            </a:r>
          </a:p>
          <a:p>
            <a:r>
              <a:rPr lang="en-AU" sz="2400" dirty="0"/>
              <a:t>Standard for the National Roadworthiness Baseline Survey in August </a:t>
            </a:r>
            <a:r>
              <a:rPr lang="en-AU" sz="2400" dirty="0" smtClean="0"/>
              <a:t>– September 2016</a:t>
            </a:r>
            <a:endParaRPr lang="en-AU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137" y="1916832"/>
            <a:ext cx="2670021" cy="378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97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40000" y="908720"/>
            <a:ext cx="8064000" cy="54002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124744"/>
            <a:ext cx="7776864" cy="46085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AU" sz="2800" b="1" dirty="0" smtClean="0"/>
              <a:t>Keeping current</a:t>
            </a:r>
          </a:p>
          <a:p>
            <a:endParaRPr lang="en-AU" sz="20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NHVIM is a live document on a 2-3 year review cycle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NHVR will make routine minor updates </a:t>
            </a:r>
            <a:r>
              <a:rPr lang="en-AU" sz="2400" dirty="0" smtClean="0"/>
              <a:t>regularly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 smtClean="0"/>
              <a:t>In consultation with industry and subject matter experts</a:t>
            </a:r>
            <a:endParaRPr lang="en-AU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Feedback welcomed via form on the NHVR website</a:t>
            </a:r>
          </a:p>
          <a:p>
            <a:pPr marL="342900" indent="-34290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70C0"/>
                </a:solidFill>
              </a:rPr>
              <a:t>www.nhvr.gov.au/nhvim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Next scheduled update in late 2016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Review of Section 2 </a:t>
            </a:r>
            <a:r>
              <a:rPr lang="en-AU" sz="2400" i="1" dirty="0"/>
              <a:t>Brakes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General updates based on feedback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Subsequent reviews will </a:t>
            </a:r>
            <a:r>
              <a:rPr lang="en-AU" sz="2400" dirty="0" smtClean="0"/>
              <a:t>be </a:t>
            </a:r>
            <a:r>
              <a:rPr lang="en-AU" sz="2400" dirty="0"/>
              <a:t>aligned to HVNL amendments</a:t>
            </a:r>
          </a:p>
        </p:txBody>
      </p:sp>
    </p:spTree>
    <p:extLst>
      <p:ext uri="{BB962C8B-B14F-4D97-AF65-F5344CB8AC3E}">
        <p14:creationId xmlns:p14="http://schemas.microsoft.com/office/powerpoint/2010/main" val="333868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40000" y="908720"/>
            <a:ext cx="8064000" cy="54002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340768"/>
            <a:ext cx="7272808" cy="46805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AU" sz="2800" b="1" dirty="0"/>
              <a:t>National Heavy Vehicle </a:t>
            </a:r>
            <a:endParaRPr lang="en-AU" sz="2800" b="1" dirty="0" smtClean="0"/>
          </a:p>
          <a:p>
            <a:pPr algn="ctr"/>
            <a:r>
              <a:rPr lang="en-AU" sz="2800" b="1" dirty="0" smtClean="0"/>
              <a:t>Roadworthiness </a:t>
            </a:r>
            <a:r>
              <a:rPr lang="en-AU" sz="2800" b="1" dirty="0"/>
              <a:t>Program</a:t>
            </a:r>
            <a:endParaRPr lang="en-AU" sz="2800" b="1" dirty="0" smtClean="0"/>
          </a:p>
          <a:p>
            <a:pPr algn="ctr"/>
            <a:endParaRPr lang="en-AU" sz="1400" b="1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Initiated by responsible Ministers in 2014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 smtClean="0"/>
              <a:t>Objectives: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 smtClean="0"/>
              <a:t>to </a:t>
            </a:r>
            <a:r>
              <a:rPr lang="en-AU" sz="2400" dirty="0"/>
              <a:t>increase the safety of heavy vehicles by changing operator behaviour to encourage a proactive maintenance </a:t>
            </a:r>
            <a:r>
              <a:rPr lang="en-AU" sz="2400" dirty="0" smtClean="0"/>
              <a:t>culture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 smtClean="0"/>
              <a:t>Nationally consistent heavy vehicle roadworthiness framework</a:t>
            </a:r>
            <a:endParaRPr lang="en-AU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Adopt a risk-based approach, based on evidence, for auditing, monitoring and inspecting heavy vehicles</a:t>
            </a:r>
          </a:p>
        </p:txBody>
      </p:sp>
    </p:spTree>
    <p:extLst>
      <p:ext uri="{BB962C8B-B14F-4D97-AF65-F5344CB8AC3E}">
        <p14:creationId xmlns:p14="http://schemas.microsoft.com/office/powerpoint/2010/main" val="400499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40000" y="908720"/>
            <a:ext cx="8064000" cy="54002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340768"/>
            <a:ext cx="7272808" cy="46805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AU" sz="2800" b="1" dirty="0"/>
              <a:t>National Heavy Vehicle </a:t>
            </a:r>
            <a:endParaRPr lang="en-AU" sz="2800" b="1" dirty="0" smtClean="0"/>
          </a:p>
          <a:p>
            <a:pPr algn="ctr"/>
            <a:r>
              <a:rPr lang="en-AU" sz="2800" b="1" dirty="0" smtClean="0"/>
              <a:t>Roadworthiness </a:t>
            </a:r>
            <a:r>
              <a:rPr lang="en-AU" sz="2800" b="1" dirty="0"/>
              <a:t>Program</a:t>
            </a:r>
            <a:endParaRPr lang="en-AU" sz="2800" b="1" dirty="0" smtClean="0"/>
          </a:p>
          <a:p>
            <a:pPr algn="ctr"/>
            <a:endParaRPr lang="en-AU" sz="1400" b="1" dirty="0" smtClean="0"/>
          </a:p>
          <a:p>
            <a:r>
              <a:rPr lang="en-AU" sz="2000" dirty="0"/>
              <a:t>8 projects to develop a national approach to </a:t>
            </a:r>
            <a:r>
              <a:rPr lang="en-AU" sz="2000" dirty="0" smtClean="0"/>
              <a:t>roadworthiness:</a:t>
            </a:r>
            <a:endParaRPr lang="en-AU" sz="2000" dirty="0"/>
          </a:p>
          <a:p>
            <a:pPr marL="719138" lvl="1" indent="7938">
              <a:lnSpc>
                <a:spcPct val="120000"/>
              </a:lnSpc>
              <a:buNone/>
            </a:pPr>
            <a:r>
              <a:rPr lang="en-AU" sz="2000" dirty="0"/>
              <a:t>Review of the National Heavy Vehicle Inspection Manual</a:t>
            </a:r>
          </a:p>
          <a:p>
            <a:pPr marL="719138" lvl="1" indent="7938">
              <a:lnSpc>
                <a:spcPct val="120000"/>
              </a:lnSpc>
              <a:buNone/>
            </a:pPr>
            <a:r>
              <a:rPr lang="en-AU" sz="2000" dirty="0"/>
              <a:t>National roadworthiness baseline survey</a:t>
            </a:r>
          </a:p>
          <a:p>
            <a:pPr marL="719138" lvl="1" indent="7938">
              <a:lnSpc>
                <a:spcPct val="120000"/>
              </a:lnSpc>
              <a:buNone/>
            </a:pPr>
            <a:r>
              <a:rPr lang="en-AU" sz="2000" dirty="0"/>
              <a:t>Roadworthiness data collection</a:t>
            </a:r>
          </a:p>
          <a:p>
            <a:pPr marL="719138" lvl="1" indent="7938">
              <a:lnSpc>
                <a:spcPct val="120000"/>
              </a:lnSpc>
              <a:buNone/>
            </a:pPr>
            <a:r>
              <a:rPr lang="en-AU" sz="2000" dirty="0"/>
              <a:t>Roadworthiness criteria</a:t>
            </a:r>
          </a:p>
          <a:p>
            <a:pPr marL="719138" lvl="1" indent="7938">
              <a:lnSpc>
                <a:spcPct val="120000"/>
              </a:lnSpc>
              <a:buNone/>
            </a:pPr>
            <a:r>
              <a:rPr lang="en-AU" sz="2000" dirty="0"/>
              <a:t>Inspection types</a:t>
            </a:r>
          </a:p>
          <a:p>
            <a:pPr marL="719138" lvl="1" indent="7938">
              <a:lnSpc>
                <a:spcPct val="120000"/>
              </a:lnSpc>
              <a:buNone/>
            </a:pPr>
            <a:r>
              <a:rPr lang="en-AU" sz="2000" dirty="0"/>
              <a:t>Inspection competency standards</a:t>
            </a:r>
          </a:p>
          <a:p>
            <a:pPr marL="719138" lvl="1" indent="7938">
              <a:lnSpc>
                <a:spcPct val="120000"/>
              </a:lnSpc>
              <a:buNone/>
            </a:pPr>
            <a:r>
              <a:rPr lang="en-AU" sz="2000" dirty="0"/>
              <a:t>Management and clearance of defects</a:t>
            </a:r>
          </a:p>
          <a:p>
            <a:pPr marL="719138" lvl="1" indent="7938">
              <a:lnSpc>
                <a:spcPct val="120000"/>
              </a:lnSpc>
              <a:buNone/>
            </a:pPr>
            <a:r>
              <a:rPr lang="en-AU" sz="2000" dirty="0"/>
              <a:t>Risk-based inspection criteria</a:t>
            </a:r>
          </a:p>
        </p:txBody>
      </p:sp>
      <p:pic>
        <p:nvPicPr>
          <p:cNvPr id="5" name="Picture 2" descr="Icon - NRB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872" y="3124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con - Data projec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28718"/>
            <a:ext cx="263816" cy="26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con - RW Criteri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16290"/>
            <a:ext cx="232790" cy="23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person-8x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872" y="458990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Icon - Inspection Typ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079" y="4231051"/>
            <a:ext cx="254035" cy="28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Icon - MaCo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146" y="4941168"/>
            <a:ext cx="315789" cy="31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con - RW Criteri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345819"/>
            <a:ext cx="243421" cy="24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Notebook with list and penci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00673"/>
            <a:ext cx="268287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06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547</Words>
  <Application>Microsoft Office PowerPoint</Application>
  <PresentationFormat>On-screen Show (4:3)</PresentationFormat>
  <Paragraphs>108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Liam Hogan</dc:creator>
  <cp:lastModifiedBy>Daniel Elkins</cp:lastModifiedBy>
  <cp:revision>22</cp:revision>
  <dcterms:created xsi:type="dcterms:W3CDTF">2016-06-24T06:09:43Z</dcterms:created>
  <dcterms:modified xsi:type="dcterms:W3CDTF">2016-09-14T06:58:24Z</dcterms:modified>
</cp:coreProperties>
</file>