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90" r:id="rId3"/>
    <p:sldId id="391" r:id="rId4"/>
    <p:sldId id="392" r:id="rId5"/>
    <p:sldId id="393" r:id="rId6"/>
    <p:sldId id="394" r:id="rId7"/>
    <p:sldId id="312" r:id="rId8"/>
    <p:sldId id="315" r:id="rId9"/>
    <p:sldId id="317" r:id="rId10"/>
    <p:sldId id="388" r:id="rId11"/>
    <p:sldId id="389" r:id="rId12"/>
    <p:sldId id="276" r:id="rId13"/>
    <p:sldId id="378" r:id="rId14"/>
    <p:sldId id="368" r:id="rId15"/>
    <p:sldId id="365" r:id="rId16"/>
    <p:sldId id="370" r:id="rId17"/>
    <p:sldId id="395" r:id="rId18"/>
    <p:sldId id="396" r:id="rId19"/>
    <p:sldId id="366" r:id="rId20"/>
    <p:sldId id="367" r:id="rId21"/>
    <p:sldId id="350" r:id="rId22"/>
    <p:sldId id="321" r:id="rId23"/>
    <p:sldId id="270" r:id="rId24"/>
    <p:sldId id="280" r:id="rId25"/>
    <p:sldId id="281" r:id="rId26"/>
    <p:sldId id="282" r:id="rId27"/>
    <p:sldId id="300" r:id="rId28"/>
    <p:sldId id="298" r:id="rId29"/>
    <p:sldId id="303" r:id="rId30"/>
    <p:sldId id="266" r:id="rId31"/>
    <p:sldId id="375" r:id="rId32"/>
    <p:sldId id="376" r:id="rId33"/>
    <p:sldId id="271" r:id="rId34"/>
    <p:sldId id="359" r:id="rId35"/>
    <p:sldId id="356" r:id="rId36"/>
    <p:sldId id="371" r:id="rId37"/>
    <p:sldId id="373" r:id="rId38"/>
    <p:sldId id="372" r:id="rId39"/>
    <p:sldId id="374" r:id="rId40"/>
    <p:sldId id="309" r:id="rId41"/>
    <p:sldId id="357" r:id="rId42"/>
    <p:sldId id="360" r:id="rId43"/>
    <p:sldId id="377" r:id="rId44"/>
    <p:sldId id="288" r:id="rId45"/>
    <p:sldId id="289" r:id="rId46"/>
    <p:sldId id="379" r:id="rId47"/>
    <p:sldId id="380" r:id="rId48"/>
    <p:sldId id="381" r:id="rId49"/>
    <p:sldId id="397" r:id="rId50"/>
    <p:sldId id="398" r:id="rId51"/>
    <p:sldId id="342" r:id="rId52"/>
    <p:sldId id="328" r:id="rId53"/>
    <p:sldId id="330" r:id="rId54"/>
    <p:sldId id="327" r:id="rId55"/>
    <p:sldId id="329" r:id="rId56"/>
    <p:sldId id="307" r:id="rId57"/>
    <p:sldId id="333" r:id="rId58"/>
    <p:sldId id="383" r:id="rId59"/>
    <p:sldId id="384" r:id="rId60"/>
    <p:sldId id="385" r:id="rId61"/>
    <p:sldId id="386" r:id="rId62"/>
    <p:sldId id="38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4660"/>
  </p:normalViewPr>
  <p:slideViewPr>
    <p:cSldViewPr>
      <p:cViewPr varScale="1">
        <p:scale>
          <a:sx n="136" d="100"/>
          <a:sy n="136" d="100"/>
        </p:scale>
        <p:origin x="-112" y="-5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F1745-1EAF-7348-80E9-70B5624C789B}" type="datetimeFigureOut">
              <a:rPr lang="en-US" smtClean="0"/>
              <a:t>5/09/13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14C52-5E0C-D54B-ABA2-AA813D95C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9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6419-BF7C-4933-9B89-337D5A470D24}" type="datetimeFigureOut">
              <a:rPr lang="en-AU" smtClean="0"/>
              <a:t>5/09/13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32E-219E-4D4F-B764-D7099BF74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83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6419-BF7C-4933-9B89-337D5A470D24}" type="datetimeFigureOut">
              <a:rPr lang="en-AU" smtClean="0"/>
              <a:t>5/09/13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32E-219E-4D4F-B764-D7099BF74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97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6419-BF7C-4933-9B89-337D5A470D24}" type="datetimeFigureOut">
              <a:rPr lang="en-AU" smtClean="0"/>
              <a:t>5/09/13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32E-219E-4D4F-B764-D7099BF74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86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6419-BF7C-4933-9B89-337D5A470D24}" type="datetimeFigureOut">
              <a:rPr lang="en-AU" smtClean="0"/>
              <a:t>5/09/13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32E-219E-4D4F-B764-D7099BF74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72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6419-BF7C-4933-9B89-337D5A470D24}" type="datetimeFigureOut">
              <a:rPr lang="en-AU" smtClean="0"/>
              <a:t>5/09/13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32E-219E-4D4F-B764-D7099BF74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424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6419-BF7C-4933-9B89-337D5A470D24}" type="datetimeFigureOut">
              <a:rPr lang="en-AU" smtClean="0"/>
              <a:t>5/09/13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32E-219E-4D4F-B764-D7099BF74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287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6419-BF7C-4933-9B89-337D5A470D24}" type="datetimeFigureOut">
              <a:rPr lang="en-AU" smtClean="0"/>
              <a:t>5/09/13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32E-219E-4D4F-B764-D7099BF74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10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6419-BF7C-4933-9B89-337D5A470D24}" type="datetimeFigureOut">
              <a:rPr lang="en-AU" smtClean="0"/>
              <a:t>5/09/13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32E-219E-4D4F-B764-D7099BF74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664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6419-BF7C-4933-9B89-337D5A470D24}" type="datetimeFigureOut">
              <a:rPr lang="en-AU" smtClean="0"/>
              <a:t>5/09/13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32E-219E-4D4F-B764-D7099BF74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172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6419-BF7C-4933-9B89-337D5A470D24}" type="datetimeFigureOut">
              <a:rPr lang="en-AU" smtClean="0"/>
              <a:t>5/09/13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32E-219E-4D4F-B764-D7099BF74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445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6419-BF7C-4933-9B89-337D5A470D24}" type="datetimeFigureOut">
              <a:rPr lang="en-AU" smtClean="0"/>
              <a:t>5/09/13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32E-219E-4D4F-B764-D7099BF74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2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26419-BF7C-4933-9B89-337D5A470D24}" type="datetimeFigureOut">
              <a:rPr lang="en-AU" smtClean="0"/>
              <a:t>5/09/13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CC32E-219E-4D4F-B764-D7099BF74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30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tiff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5" Type="http://schemas.openxmlformats.org/officeDocument/2006/relationships/image" Target="../media/image16.tif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0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1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2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7.tif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8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The Case for Mandating ESC + RSP in Australia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077072"/>
            <a:ext cx="6400800" cy="1752600"/>
          </a:xfrm>
        </p:spPr>
        <p:txBody>
          <a:bodyPr/>
          <a:lstStyle/>
          <a:p>
            <a:r>
              <a:rPr lang="en-A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 Peter Hart,</a:t>
            </a:r>
          </a:p>
          <a:p>
            <a:r>
              <a:rPr lang="en-A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Chairman ARTSA</a:t>
            </a:r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25" y="0"/>
            <a:ext cx="1652929" cy="71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27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Context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352928" cy="5472608"/>
          </a:xfrm>
        </p:spPr>
        <p:txBody>
          <a:bodyPr>
            <a:normAutofit/>
          </a:bodyPr>
          <a:lstStyle/>
          <a:p>
            <a:pPr algn="l"/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 smtClean="0">
                <a:solidFill>
                  <a:srgbClr val="A6A6A6"/>
                </a:solidFill>
              </a:rPr>
              <a:t>‘Stable’ braking is fundamentally important for road safety. 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en-AU" dirty="0">
              <a:solidFill>
                <a:srgbClr val="A6A6A6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 smtClean="0">
                <a:solidFill>
                  <a:srgbClr val="A6A6A6"/>
                </a:solidFill>
              </a:rPr>
              <a:t>We can learn from overseas experience.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en-AU" dirty="0">
              <a:solidFill>
                <a:srgbClr val="A6A6A6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 smtClean="0">
                <a:solidFill>
                  <a:srgbClr val="000000"/>
                </a:solidFill>
              </a:rPr>
              <a:t>We should learn from our experience.</a:t>
            </a:r>
            <a:endParaRPr lang="en-AU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en-A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09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Context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352928" cy="5472608"/>
          </a:xfrm>
        </p:spPr>
        <p:txBody>
          <a:bodyPr>
            <a:normAutofit/>
          </a:bodyPr>
          <a:lstStyle/>
          <a:p>
            <a:pPr algn="l"/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 smtClean="0">
                <a:solidFill>
                  <a:srgbClr val="A6A6A6"/>
                </a:solidFill>
              </a:rPr>
              <a:t>‘Stable’ braking is fundamentally important for road safety. 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en-AU" dirty="0">
              <a:solidFill>
                <a:srgbClr val="A6A6A6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 smtClean="0">
                <a:solidFill>
                  <a:srgbClr val="A6A6A6"/>
                </a:solidFill>
              </a:rPr>
              <a:t>We can learn from overseas experience.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en-AU" dirty="0">
              <a:solidFill>
                <a:srgbClr val="A6A6A6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 smtClean="0">
                <a:solidFill>
                  <a:srgbClr val="A6A6A6"/>
                </a:solidFill>
              </a:rPr>
              <a:t>We should learn from our experience.</a:t>
            </a:r>
            <a:endParaRPr lang="en-AU" dirty="0">
              <a:solidFill>
                <a:srgbClr val="A6A6A6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en-A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Our industry should 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 </a:t>
            </a:r>
            <a:r>
              <a:rPr lang="en-A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making continuous improvement in safety performance.</a:t>
            </a:r>
          </a:p>
          <a:p>
            <a:pPr algn="l"/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4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Fatal HV Crashes to </a:t>
            </a:r>
            <a:r>
              <a:rPr lang="en-AU" dirty="0" smtClean="0">
                <a:solidFill>
                  <a:srgbClr val="C00000"/>
                </a:solidFill>
              </a:rPr>
              <a:t>June </a:t>
            </a:r>
            <a:r>
              <a:rPr lang="en-AU" smtClean="0">
                <a:solidFill>
                  <a:srgbClr val="C00000"/>
                </a:solidFill>
              </a:rPr>
              <a:t>‘</a:t>
            </a:r>
            <a:r>
              <a:rPr lang="en-AU" smtClean="0">
                <a:solidFill>
                  <a:srgbClr val="C00000"/>
                </a:solidFill>
              </a:rPr>
              <a:t>12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5" name="Picture 4" descr="a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9144000" cy="529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6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Fatal HV Crashes to Sept ‘11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4400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16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aa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740352" cy="347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8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NTI – HV Crash Causation (2012)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6" name="Picture 5" descr="aa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048672" cy="1160974"/>
          </a:xfrm>
          <a:prstGeom prst="rect">
            <a:avLst/>
          </a:prstGeom>
        </p:spPr>
      </p:pic>
      <p:pic>
        <p:nvPicPr>
          <p:cNvPr id="7" name="Picture 6" descr="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6173688" cy="24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9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NTI – HV Crash Causation (2012)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580526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25 % of fatal crashes would have benefited from ESC + roll stability </a:t>
            </a:r>
            <a:endParaRPr lang="en-US" dirty="0"/>
          </a:p>
        </p:txBody>
      </p:sp>
      <p:pic>
        <p:nvPicPr>
          <p:cNvPr id="5" name="Picture 4" descr="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1314956"/>
            <a:ext cx="9144000" cy="5543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256490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30 % of crashes would have benefited from ESC + roll stability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2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NTI – HV Crash Causation (2012)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580526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25 % of fatal crashes would have benefited from ESC + roll stability </a:t>
            </a:r>
            <a:endParaRPr lang="en-US" dirty="0"/>
          </a:p>
        </p:txBody>
      </p:sp>
      <p:pic>
        <p:nvPicPr>
          <p:cNvPr id="5" name="Picture 4" descr="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1314956"/>
            <a:ext cx="9144000" cy="5543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256490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30 % of crashes would have benefited from ESC + roll stability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3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NTI – HV Crash Causation (2011)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568830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74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Victoria – HV Crash Causation (2012)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580526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25 % of fatal crashes would have benefited from ESC + roll stability </a:t>
            </a:r>
            <a:endParaRPr lang="en-US" dirty="0"/>
          </a:p>
        </p:txBody>
      </p:sp>
      <p:pic>
        <p:nvPicPr>
          <p:cNvPr id="6" name="Picture 5" descr="aa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524328" cy="523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3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Conclusions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352928" cy="5112568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ESC with roll-stability might reduce fatal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HV crash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rates by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%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 if installed on all HVs.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60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Victoria – HV Crash Causation (2012)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580526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25 % of fatal crashes would have benefited from ESC + roll stability </a:t>
            </a:r>
            <a:endParaRPr lang="en-US" dirty="0"/>
          </a:p>
        </p:txBody>
      </p:sp>
      <p:pic>
        <p:nvPicPr>
          <p:cNvPr id="4" name="Picture 3" descr="a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95441"/>
            <a:ext cx="7704856" cy="53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1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First - Some Basics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352928" cy="4608512"/>
          </a:xfrm>
        </p:spPr>
        <p:txBody>
          <a:bodyPr>
            <a:normAutofit fontScale="32500" lnSpcReduction="20000"/>
          </a:bodyPr>
          <a:lstStyle/>
          <a:p>
            <a:pPr marL="360000" indent="-360000" algn="l">
              <a:buFont typeface="Arial" pitchFamily="34" charset="0"/>
              <a:buChar char="•"/>
            </a:pPr>
            <a:r>
              <a:rPr lang="en-AU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Drum brakes dominate the Australian HV scene. </a:t>
            </a:r>
          </a:p>
          <a:p>
            <a:pPr marL="360000" indent="-360000" algn="l">
              <a:buFont typeface="Arial" pitchFamily="34" charset="0"/>
              <a:buChar char="•"/>
            </a:pPr>
            <a:endParaRPr lang="en-AU" sz="7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0000" indent="-360000" algn="l">
              <a:buFont typeface="Arial" pitchFamily="34" charset="0"/>
              <a:buChar char="•"/>
            </a:pPr>
            <a:r>
              <a:rPr lang="en-AU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Stopping performance is limited by brake balance rather than brake capacity. This is especially so for combinations.</a:t>
            </a:r>
          </a:p>
          <a:p>
            <a:pPr marL="360000" indent="-360000" algn="l">
              <a:buFont typeface="Arial" pitchFamily="34" charset="0"/>
              <a:buChar char="•"/>
            </a:pPr>
            <a:endParaRPr lang="en-AU" sz="7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0000" indent="-360000" algn="l">
              <a:buFont typeface="Arial" pitchFamily="34" charset="0"/>
              <a:buChar char="•"/>
            </a:pPr>
            <a:r>
              <a:rPr lang="en-AU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Balanced braking occurs when all wheels contribute retardation force in proportion to the load they carry.</a:t>
            </a:r>
          </a:p>
          <a:p>
            <a:pPr marL="360000" indent="-360000" algn="l">
              <a:buFont typeface="Arial" pitchFamily="34" charset="0"/>
              <a:buChar char="•"/>
            </a:pPr>
            <a:endParaRPr lang="en-AU" sz="7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0000" indent="-360000" algn="l">
              <a:buFont typeface="Arial" pitchFamily="34" charset="0"/>
              <a:buChar char="•"/>
            </a:pPr>
            <a:r>
              <a:rPr lang="en-AU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Trucks and trailers are routinely reconfigured.</a:t>
            </a:r>
          </a:p>
          <a:p>
            <a:pPr marL="360000" indent="-360000" algn="l">
              <a:buFont typeface="Arial" pitchFamily="34" charset="0"/>
              <a:buChar char="•"/>
            </a:pPr>
            <a:endParaRPr lang="en-AU" sz="7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0000" indent="-360000" algn="l">
              <a:buFont typeface="Arial" pitchFamily="34" charset="0"/>
              <a:buChar char="•"/>
            </a:pPr>
            <a:r>
              <a:rPr lang="en-AU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Prime-movers experience a laden : </a:t>
            </a:r>
            <a:r>
              <a:rPr lang="en-AU" sz="7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unladen</a:t>
            </a:r>
            <a:r>
              <a:rPr lang="en-AU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weight variation of ~ 2:1. For trailers the ratio is &gt; 3:1.</a:t>
            </a:r>
          </a:p>
          <a:p>
            <a:pPr algn="l"/>
            <a:endParaRPr lang="en-AU" sz="7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6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r>
              <a:rPr lang="en-AU" dirty="0">
                <a:solidFill>
                  <a:srgbClr val="C00000"/>
                </a:solidFill>
              </a:rPr>
              <a:t>A Short History of Australian </a:t>
            </a:r>
            <a:br>
              <a:rPr lang="en-AU" dirty="0">
                <a:solidFill>
                  <a:srgbClr val="C00000"/>
                </a:solidFill>
              </a:rPr>
            </a:br>
            <a:r>
              <a:rPr lang="en-AU" dirty="0">
                <a:solidFill>
                  <a:srgbClr val="C00000"/>
                </a:solidFill>
              </a:rPr>
              <a:t>HV Braking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352928" cy="460851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rgbClr val="A6A6A6"/>
                </a:solidFill>
              </a:rPr>
              <a:t>Late 1980’s – TNT agitated for improved combination brake 	           performance (Close, Solomon &amp; McManus)</a:t>
            </a:r>
          </a:p>
          <a:p>
            <a:pPr algn="l"/>
            <a:r>
              <a:rPr lang="en-AU" sz="2400" dirty="0" smtClean="0">
                <a:solidFill>
                  <a:srgbClr val="A6A6A6"/>
                </a:solidFill>
              </a:rPr>
              <a:t>	           Slow timing, poor balance and bad valve choices </a:t>
            </a:r>
          </a:p>
          <a:p>
            <a:pPr algn="l"/>
            <a:r>
              <a:rPr lang="en-AU" sz="2400" dirty="0">
                <a:solidFill>
                  <a:srgbClr val="A6A6A6"/>
                </a:solidFill>
              </a:rPr>
              <a:t>	 </a:t>
            </a:r>
            <a:r>
              <a:rPr lang="en-AU" sz="2400" dirty="0" smtClean="0">
                <a:solidFill>
                  <a:srgbClr val="A6A6A6"/>
                </a:solidFill>
              </a:rPr>
              <a:t>          were cited.</a:t>
            </a:r>
          </a:p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July 1988 – ADR 35/01 applies to trucks. 	</a:t>
            </a: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Performance is still 3.78 m/s</a:t>
            </a:r>
            <a:r>
              <a:rPr lang="en-AU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from 100 km/h</a:t>
            </a: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Laden compatibility test introduced, which was 	           adopted from ECE R13 v5. </a:t>
            </a: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72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C00000"/>
                </a:solidFill>
              </a:rPr>
              <a:t>Australian Compatibility Limits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4" name="Picture 3" descr="compa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402684" cy="4944830"/>
          </a:xfrm>
          <a:prstGeom prst="rect">
            <a:avLst/>
          </a:prstGeom>
        </p:spPr>
      </p:pic>
      <p:pic>
        <p:nvPicPr>
          <p:cNvPr id="5" name="Picture 8" descr="ART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10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AU" dirty="0" smtClean="0">
                <a:solidFill>
                  <a:srgbClr val="C00000"/>
                </a:solidFill>
              </a:rPr>
              <a:t>ECE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4" name="Picture 3" descr="compa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402684" cy="4944830"/>
          </a:xfrm>
          <a:prstGeom prst="rect">
            <a:avLst/>
          </a:prstGeom>
        </p:spPr>
      </p:pic>
      <p:pic>
        <p:nvPicPr>
          <p:cNvPr id="5" name="Picture 4" descr="ece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5629275" cy="6858000"/>
          </a:xfrm>
          <a:prstGeom prst="rect">
            <a:avLst/>
          </a:prstGeom>
        </p:spPr>
      </p:pic>
      <p:pic>
        <p:nvPicPr>
          <p:cNvPr id="6" name="Picture 8" descr="ART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6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AU" dirty="0" smtClean="0">
                <a:solidFill>
                  <a:srgbClr val="C00000"/>
                </a:solidFill>
              </a:rPr>
              <a:t>ECE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4" name="Picture 3" descr="compa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402684" cy="4944830"/>
          </a:xfrm>
          <a:prstGeom prst="rect">
            <a:avLst/>
          </a:prstGeom>
        </p:spPr>
      </p:pic>
      <p:pic>
        <p:nvPicPr>
          <p:cNvPr id="5" name="Picture 4" descr="ece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5629275" cy="6858000"/>
          </a:xfrm>
          <a:prstGeom prst="rect">
            <a:avLst/>
          </a:prstGeom>
        </p:spPr>
      </p:pic>
      <p:pic>
        <p:nvPicPr>
          <p:cNvPr id="3" name="Picture 2" descr="ece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0"/>
            <a:ext cx="5248098" cy="6858000"/>
          </a:xfrm>
          <a:prstGeom prst="rect">
            <a:avLst/>
          </a:prstGeom>
        </p:spPr>
      </p:pic>
      <p:pic>
        <p:nvPicPr>
          <p:cNvPr id="6" name="Picture 8" descr="ART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74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86767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AU" dirty="0" smtClean="0">
                <a:solidFill>
                  <a:srgbClr val="C00000"/>
                </a:solidFill>
              </a:rPr>
              <a:t>ECE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4" name="Picture 3" descr="compa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402684" cy="4944830"/>
          </a:xfrm>
          <a:prstGeom prst="rect">
            <a:avLst/>
          </a:prstGeom>
        </p:spPr>
      </p:pic>
      <p:pic>
        <p:nvPicPr>
          <p:cNvPr id="5" name="Picture 4" descr="ece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5629275" cy="6858000"/>
          </a:xfrm>
          <a:prstGeom prst="rect">
            <a:avLst/>
          </a:prstGeom>
        </p:spPr>
      </p:pic>
      <p:pic>
        <p:nvPicPr>
          <p:cNvPr id="3" name="Picture 2" descr="ece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0"/>
            <a:ext cx="5248098" cy="6858000"/>
          </a:xfrm>
          <a:prstGeom prst="rect">
            <a:avLst/>
          </a:prstGeom>
        </p:spPr>
      </p:pic>
      <p:pic>
        <p:nvPicPr>
          <p:cNvPr id="6" name="Picture 5" descr="ECE4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7598072" cy="6858000"/>
          </a:xfrm>
          <a:prstGeom prst="rect">
            <a:avLst/>
          </a:prstGeom>
        </p:spPr>
      </p:pic>
      <p:pic>
        <p:nvPicPr>
          <p:cNvPr id="7" name="Picture 8" descr="ART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83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Load Sensing Valves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" y="1340768"/>
            <a:ext cx="8856984" cy="460851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spring-suspensions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890030" cy="5013176"/>
          </a:xfrm>
          <a:prstGeom prst="rect">
            <a:avLst/>
          </a:prstGeom>
        </p:spPr>
      </p:pic>
      <p:pic>
        <p:nvPicPr>
          <p:cNvPr id="5" name="Picture 8" descr="ART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55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Load Sensing Brakes in Australia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856984" cy="4608512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ADR 38/01</a:t>
            </a: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" y="2348880"/>
            <a:ext cx="8986594" cy="2160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79715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got it completely wrong !</a:t>
            </a:r>
            <a:endParaRPr lang="en-US" sz="2400" dirty="0"/>
          </a:p>
        </p:txBody>
      </p:sp>
      <p:pic>
        <p:nvPicPr>
          <p:cNvPr id="6" name="Picture 8" descr="ART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9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Load Sensing Brakes in Australia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90" y="1412776"/>
            <a:ext cx="8856984" cy="4608512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5953125" cy="5000625"/>
          </a:xfrm>
          <a:prstGeom prst="rect">
            <a:avLst/>
          </a:prstGeom>
        </p:spPr>
      </p:pic>
      <p:pic>
        <p:nvPicPr>
          <p:cNvPr id="5" name="Picture 8" descr="ART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59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Conclusions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352928" cy="5112568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>
                <a:solidFill>
                  <a:srgbClr val="7F7F7F"/>
                </a:solidFill>
              </a:rPr>
              <a:t>ESC with roll-stability might reduce fatal </a:t>
            </a:r>
            <a:r>
              <a:rPr lang="en-AU" sz="2400" dirty="0" smtClean="0">
                <a:solidFill>
                  <a:srgbClr val="7F7F7F"/>
                </a:solidFill>
              </a:rPr>
              <a:t>HV crash </a:t>
            </a:r>
            <a:r>
              <a:rPr lang="en-AU" sz="2400" dirty="0">
                <a:solidFill>
                  <a:srgbClr val="7F7F7F"/>
                </a:solidFill>
              </a:rPr>
              <a:t>rates by </a:t>
            </a:r>
            <a:r>
              <a:rPr lang="en-AU" sz="2400" dirty="0" smtClean="0">
                <a:solidFill>
                  <a:srgbClr val="7F7F7F"/>
                </a:solidFill>
              </a:rPr>
              <a:t>30</a:t>
            </a:r>
            <a:r>
              <a:rPr lang="en-AU" sz="2400" dirty="0">
                <a:solidFill>
                  <a:srgbClr val="7F7F7F"/>
                </a:solidFill>
              </a:rPr>
              <a:t>% </a:t>
            </a:r>
            <a:r>
              <a:rPr lang="en-AU" sz="2400" dirty="0" smtClean="0">
                <a:solidFill>
                  <a:srgbClr val="7F7F7F"/>
                </a:solidFill>
              </a:rPr>
              <a:t>+ if installed on all HVs.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future is clear.  It involves ESC on new prime-movers and probably on new trailers.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77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A Short History of Australian </a:t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>HV Braking Practice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352928" cy="4608512"/>
          </a:xfrm>
        </p:spPr>
        <p:txBody>
          <a:bodyPr>
            <a:noAutofit/>
          </a:bodyPr>
          <a:lstStyle/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1991 –  B-Double Federal Interstate Regulations.</a:t>
            </a: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ABS mandated on B-double trucks and trailers</a:t>
            </a:r>
          </a:p>
          <a:p>
            <a:pPr algn="l"/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 Subsequent backlash against ABS requirement on trailers. </a:t>
            </a:r>
          </a:p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13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A Short History of Australian </a:t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>HV Braking Practice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352928" cy="4608512"/>
          </a:xfrm>
        </p:spPr>
        <p:txBody>
          <a:bodyPr>
            <a:noAutofit/>
          </a:bodyPr>
          <a:lstStyle/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rgbClr val="A6A6A6"/>
                </a:solidFill>
              </a:rPr>
              <a:t>1991 –  B-Double Federal Interstate Regulations.</a:t>
            </a:r>
          </a:p>
          <a:p>
            <a:pPr algn="l"/>
            <a:r>
              <a:rPr lang="en-AU" sz="2400" dirty="0">
                <a:solidFill>
                  <a:srgbClr val="A6A6A6"/>
                </a:solidFill>
              </a:rPr>
              <a:t>	</a:t>
            </a:r>
            <a:r>
              <a:rPr lang="en-AU" sz="2400" dirty="0" smtClean="0">
                <a:solidFill>
                  <a:srgbClr val="A6A6A6"/>
                </a:solidFill>
              </a:rPr>
              <a:t> ABS mandated on B-double trucks and trailers</a:t>
            </a:r>
          </a:p>
          <a:p>
            <a:pPr algn="l"/>
            <a:r>
              <a:rPr lang="en-AU" sz="2400" dirty="0" smtClean="0">
                <a:solidFill>
                  <a:srgbClr val="A6A6A6"/>
                </a:solidFill>
              </a:rPr>
              <a:t>	 Subsequent backlash against ABS requirement on trailers. </a:t>
            </a:r>
          </a:p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AutoNum type="arabicPlain" startAt="1992"/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  ABS dropped as a requirement for B-Double trailers –        </a:t>
            </a: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except for DG tankers. </a:t>
            </a:r>
          </a:p>
          <a:p>
            <a:pPr marL="457200" indent="-457200" algn="l">
              <a:buAutoNum type="arabicPlain" startAt="1992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AutoNum type="arabicPlain" startAt="1992"/>
            </a:pP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6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A Short History of Australian </a:t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>HV Braking Practice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352928" cy="4608512"/>
          </a:xfrm>
        </p:spPr>
        <p:txBody>
          <a:bodyPr>
            <a:noAutofit/>
          </a:bodyPr>
          <a:lstStyle/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rgbClr val="A6A6A6"/>
                </a:solidFill>
              </a:rPr>
              <a:t>1991 –  B-Double Federal Interstate Regulations.</a:t>
            </a:r>
          </a:p>
          <a:p>
            <a:pPr algn="l"/>
            <a:r>
              <a:rPr lang="en-AU" sz="2400" dirty="0">
                <a:solidFill>
                  <a:srgbClr val="A6A6A6"/>
                </a:solidFill>
              </a:rPr>
              <a:t>	</a:t>
            </a:r>
            <a:r>
              <a:rPr lang="en-AU" sz="2400" dirty="0" smtClean="0">
                <a:solidFill>
                  <a:srgbClr val="A6A6A6"/>
                </a:solidFill>
              </a:rPr>
              <a:t> ABS mandated on B-double trucks and trailers</a:t>
            </a:r>
          </a:p>
          <a:p>
            <a:pPr algn="l"/>
            <a:r>
              <a:rPr lang="en-AU" sz="2400" dirty="0" smtClean="0">
                <a:solidFill>
                  <a:srgbClr val="A6A6A6"/>
                </a:solidFill>
              </a:rPr>
              <a:t>	 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</a:rPr>
              <a:t>Subsequent backlash against ABS requirement on trailers. </a:t>
            </a:r>
          </a:p>
          <a:p>
            <a:pPr algn="l"/>
            <a:endParaRPr lang="en-A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l">
              <a:buAutoNum type="arabicPlain" startAt="1992"/>
            </a:pP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</a:rPr>
              <a:t> -   ABS dropped as a requirement for B-Double trailers –        </a:t>
            </a:r>
          </a:p>
          <a:p>
            <a:pPr algn="l"/>
            <a:r>
              <a:rPr lang="en-A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</a:rPr>
              <a:t>                  except for DG tankers. </a:t>
            </a:r>
          </a:p>
          <a:p>
            <a:pPr algn="l"/>
            <a:endParaRPr lang="en-AU" sz="24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2007 – </a:t>
            </a:r>
            <a:r>
              <a:rPr lang="en-A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Unladen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compatibility requirements in ADRs 35 &amp; 38 </a:t>
            </a: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only when LSVs are fitted. </a:t>
            </a:r>
          </a:p>
          <a:p>
            <a:pPr marL="457200" indent="-457200" algn="l">
              <a:buAutoNum type="arabicPlain" startAt="1992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AutoNum type="arabicPlain" startAt="1992"/>
            </a:pP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91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International Developments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352928" cy="4608512"/>
          </a:xfrm>
        </p:spPr>
        <p:txBody>
          <a:bodyPr>
            <a:noAutofit/>
          </a:bodyPr>
          <a:lstStyle/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1991 – ECE R13 drops </a:t>
            </a:r>
            <a:r>
              <a:rPr lang="en-A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unladen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brake compatibility 			requirements for vehicles with ABS installed. </a:t>
            </a: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ABS mandated on new trucks and trailers.</a:t>
            </a:r>
          </a:p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3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International Developments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352928" cy="4608512"/>
          </a:xfrm>
        </p:spPr>
        <p:txBody>
          <a:bodyPr>
            <a:noAutofit/>
          </a:bodyPr>
          <a:lstStyle/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rgbClr val="A6A6A6"/>
                </a:solidFill>
              </a:rPr>
              <a:t>1991 – ECE R13 drops </a:t>
            </a:r>
            <a:r>
              <a:rPr lang="en-AU" sz="2400" dirty="0" err="1" smtClean="0">
                <a:solidFill>
                  <a:srgbClr val="A6A6A6"/>
                </a:solidFill>
              </a:rPr>
              <a:t>unladen</a:t>
            </a:r>
            <a:r>
              <a:rPr lang="en-AU" sz="2400" dirty="0" smtClean="0">
                <a:solidFill>
                  <a:srgbClr val="A6A6A6"/>
                </a:solidFill>
              </a:rPr>
              <a:t> brake compatibility 			requirements for vehicles with ABS installed. </a:t>
            </a:r>
          </a:p>
          <a:p>
            <a:pPr algn="l"/>
            <a:r>
              <a:rPr lang="en-AU" sz="2400" dirty="0">
                <a:solidFill>
                  <a:srgbClr val="A6A6A6"/>
                </a:solidFill>
              </a:rPr>
              <a:t>	</a:t>
            </a:r>
            <a:r>
              <a:rPr lang="en-AU" sz="2400" dirty="0" smtClean="0">
                <a:solidFill>
                  <a:srgbClr val="A6A6A6"/>
                </a:solidFill>
              </a:rPr>
              <a:t>ABS mandated on new trucks and trailers.</a:t>
            </a:r>
          </a:p>
          <a:p>
            <a:pPr algn="l"/>
            <a:endParaRPr lang="en-AU" sz="2400" dirty="0" smtClean="0">
              <a:solidFill>
                <a:schemeClr val="tx1"/>
              </a:solidFill>
            </a:endParaRPr>
          </a:p>
          <a:p>
            <a:pPr algn="l"/>
            <a:r>
              <a:rPr lang="en-AU" sz="2400" dirty="0" smtClean="0">
                <a:solidFill>
                  <a:schemeClr val="tx1"/>
                </a:solidFill>
              </a:rPr>
              <a:t>1991 – Introduction of ABS for heavy vehicles in Europe.</a:t>
            </a:r>
          </a:p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21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International Developments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352928" cy="4608512"/>
          </a:xfrm>
        </p:spPr>
        <p:txBody>
          <a:bodyPr>
            <a:noAutofit/>
          </a:bodyPr>
          <a:lstStyle/>
          <a:p>
            <a:pPr algn="l"/>
            <a:endParaRPr lang="en-AU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</a:rPr>
              <a:t>1991 – ECE R13 drops </a:t>
            </a:r>
            <a:r>
              <a:rPr lang="en-AU" sz="2400" dirty="0" err="1" smtClean="0">
                <a:solidFill>
                  <a:schemeClr val="bg1">
                    <a:lumMod val="65000"/>
                  </a:schemeClr>
                </a:solidFill>
              </a:rPr>
              <a:t>unladen</a:t>
            </a:r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</a:rPr>
              <a:t> brake compatibility 			requirements for vehicles with ABS installed. </a:t>
            </a:r>
          </a:p>
          <a:p>
            <a:pPr algn="l"/>
            <a:r>
              <a:rPr lang="en-AU" sz="2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</a:rPr>
              <a:t>ABS mandated on new trucks and trailers.</a:t>
            </a:r>
          </a:p>
          <a:p>
            <a:pPr algn="l"/>
            <a:endParaRPr lang="en-AU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</a:rPr>
              <a:t>1991 – Introduction of ABS for heavy vehicles in Europe.</a:t>
            </a:r>
          </a:p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1997 – USA mandates Antilock brakes on new trucks and trailers.</a:t>
            </a: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Reintroduces stopping distance requirements.</a:t>
            </a: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effective compatibility limits.</a:t>
            </a:r>
          </a:p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07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International Developments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27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International Developments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aaa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89394"/>
            <a:ext cx="6050756" cy="54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9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International Developments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a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826560" cy="53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3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International Developments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aaa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804248" cy="448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4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Conclusions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352928" cy="5112568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>
                <a:solidFill>
                  <a:srgbClr val="7F7F7F"/>
                </a:solidFill>
              </a:rPr>
              <a:t>ESC with roll-stability might reduce fatal </a:t>
            </a:r>
            <a:r>
              <a:rPr lang="en-AU" sz="2400" dirty="0" smtClean="0">
                <a:solidFill>
                  <a:srgbClr val="7F7F7F"/>
                </a:solidFill>
              </a:rPr>
              <a:t>HV crash </a:t>
            </a:r>
            <a:r>
              <a:rPr lang="en-AU" sz="2400" dirty="0">
                <a:solidFill>
                  <a:srgbClr val="7F7F7F"/>
                </a:solidFill>
              </a:rPr>
              <a:t>rates by </a:t>
            </a:r>
            <a:r>
              <a:rPr lang="en-AU" sz="2400" dirty="0" smtClean="0">
                <a:solidFill>
                  <a:srgbClr val="7F7F7F"/>
                </a:solidFill>
              </a:rPr>
              <a:t>30</a:t>
            </a:r>
            <a:r>
              <a:rPr lang="en-AU" sz="2400" dirty="0">
                <a:solidFill>
                  <a:srgbClr val="7F7F7F"/>
                </a:solidFill>
              </a:rPr>
              <a:t>% </a:t>
            </a:r>
            <a:r>
              <a:rPr lang="en-AU" sz="2400" dirty="0" smtClean="0">
                <a:solidFill>
                  <a:srgbClr val="7F7F7F"/>
                </a:solidFill>
              </a:rPr>
              <a:t>+ if installed on all HVs.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7F7F7F"/>
                </a:solidFill>
              </a:rPr>
              <a:t>The future is clear.  It involves ESC on new prime-movers and probably on new trailers.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ADR rule making process has failed.</a:t>
            </a:r>
          </a:p>
          <a:p>
            <a:pPr algn="l">
              <a:spcBef>
                <a:spcPts val="1500"/>
              </a:spcBef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08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A Short History of Australian </a:t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>HV Braking Practice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352928" cy="4608512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Early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2000’s –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Introduction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disc brakes and advanced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electronic brake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controls on European trucks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Quantum </a:t>
            </a: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improvements.</a:t>
            </a: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88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A Short History of Australian </a:t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>HV Braking Practice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352928" cy="4608512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rgbClr val="A6A6A6"/>
                </a:solidFill>
              </a:rPr>
              <a:t>Early </a:t>
            </a:r>
            <a:r>
              <a:rPr lang="en-AU" sz="2400" dirty="0">
                <a:solidFill>
                  <a:srgbClr val="A6A6A6"/>
                </a:solidFill>
              </a:rPr>
              <a:t>2000’s – </a:t>
            </a:r>
            <a:r>
              <a:rPr lang="en-AU" sz="2400" dirty="0" smtClean="0">
                <a:solidFill>
                  <a:srgbClr val="A6A6A6"/>
                </a:solidFill>
              </a:rPr>
              <a:t> Introduction </a:t>
            </a:r>
            <a:r>
              <a:rPr lang="en-AU" sz="2400" dirty="0">
                <a:solidFill>
                  <a:srgbClr val="A6A6A6"/>
                </a:solidFill>
              </a:rPr>
              <a:t>of disc brakes and advanced </a:t>
            </a:r>
            <a:r>
              <a:rPr lang="en-AU" sz="2400" dirty="0" smtClean="0">
                <a:solidFill>
                  <a:srgbClr val="A6A6A6"/>
                </a:solidFill>
              </a:rPr>
              <a:t>			electronic brake </a:t>
            </a:r>
            <a:r>
              <a:rPr lang="en-AU" sz="2400" dirty="0">
                <a:solidFill>
                  <a:srgbClr val="A6A6A6"/>
                </a:solidFill>
              </a:rPr>
              <a:t>controls on European trucks</a:t>
            </a:r>
            <a:r>
              <a:rPr lang="en-AU" sz="2400" dirty="0" smtClean="0">
                <a:solidFill>
                  <a:srgbClr val="A6A6A6"/>
                </a:solidFill>
              </a:rPr>
              <a:t>. Quantum </a:t>
            </a:r>
          </a:p>
          <a:p>
            <a:pPr algn="l"/>
            <a:r>
              <a:rPr lang="en-AU" sz="2400" dirty="0">
                <a:solidFill>
                  <a:srgbClr val="A6A6A6"/>
                </a:solidFill>
              </a:rPr>
              <a:t>	</a:t>
            </a:r>
            <a:r>
              <a:rPr lang="en-AU" sz="2400" dirty="0" smtClean="0">
                <a:solidFill>
                  <a:srgbClr val="A6A6A6"/>
                </a:solidFill>
              </a:rPr>
              <a:t>	improvements.</a:t>
            </a: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2003 - 	report to NRTC </a:t>
            </a: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“An Investigation into Heavy Vehicle Brake Innovations”</a:t>
            </a: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A Short History of Australian </a:t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>HV Braking Practice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352928" cy="4608512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rgbClr val="A6A6A6"/>
                </a:solidFill>
              </a:rPr>
              <a:t>Early </a:t>
            </a:r>
            <a:r>
              <a:rPr lang="en-AU" sz="2400" dirty="0">
                <a:solidFill>
                  <a:srgbClr val="A6A6A6"/>
                </a:solidFill>
              </a:rPr>
              <a:t>2000’s – </a:t>
            </a:r>
            <a:r>
              <a:rPr lang="en-AU" sz="2400" dirty="0" smtClean="0">
                <a:solidFill>
                  <a:srgbClr val="A6A6A6"/>
                </a:solidFill>
              </a:rPr>
              <a:t> Introduction </a:t>
            </a:r>
            <a:r>
              <a:rPr lang="en-AU" sz="2400" dirty="0">
                <a:solidFill>
                  <a:srgbClr val="A6A6A6"/>
                </a:solidFill>
              </a:rPr>
              <a:t>of disc brakes and advanced </a:t>
            </a:r>
            <a:r>
              <a:rPr lang="en-AU" sz="2400" dirty="0" smtClean="0">
                <a:solidFill>
                  <a:srgbClr val="A6A6A6"/>
                </a:solidFill>
              </a:rPr>
              <a:t>			electronic brake </a:t>
            </a:r>
            <a:r>
              <a:rPr lang="en-AU" sz="2400" dirty="0">
                <a:solidFill>
                  <a:srgbClr val="A6A6A6"/>
                </a:solidFill>
              </a:rPr>
              <a:t>controls on European trucks</a:t>
            </a:r>
            <a:r>
              <a:rPr lang="en-AU" sz="2400" dirty="0" smtClean="0">
                <a:solidFill>
                  <a:srgbClr val="A6A6A6"/>
                </a:solidFill>
              </a:rPr>
              <a:t>. Quantum </a:t>
            </a:r>
          </a:p>
          <a:p>
            <a:pPr algn="l"/>
            <a:r>
              <a:rPr lang="en-AU" sz="2400" dirty="0">
                <a:solidFill>
                  <a:srgbClr val="A6A6A6"/>
                </a:solidFill>
              </a:rPr>
              <a:t>	</a:t>
            </a:r>
            <a:r>
              <a:rPr lang="en-AU" sz="2400" dirty="0" smtClean="0">
                <a:solidFill>
                  <a:srgbClr val="A6A6A6"/>
                </a:solidFill>
              </a:rPr>
              <a:t>	improvements.</a:t>
            </a: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Late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2000+ 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 Fuel haul industry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adopts EBS on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 trucks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             tanker trailers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06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A Short History of Australian </a:t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>HV Braking Practice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352928" cy="4608512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rgbClr val="A6A6A6"/>
                </a:solidFill>
              </a:rPr>
              <a:t>Early </a:t>
            </a:r>
            <a:r>
              <a:rPr lang="en-AU" sz="2400" dirty="0">
                <a:solidFill>
                  <a:srgbClr val="A6A6A6"/>
                </a:solidFill>
              </a:rPr>
              <a:t>2000’s – </a:t>
            </a:r>
            <a:r>
              <a:rPr lang="en-AU" sz="2400" dirty="0" smtClean="0">
                <a:solidFill>
                  <a:srgbClr val="A6A6A6"/>
                </a:solidFill>
              </a:rPr>
              <a:t> Introduction </a:t>
            </a:r>
            <a:r>
              <a:rPr lang="en-AU" sz="2400" dirty="0">
                <a:solidFill>
                  <a:srgbClr val="A6A6A6"/>
                </a:solidFill>
              </a:rPr>
              <a:t>of disc brakes and advanced </a:t>
            </a:r>
            <a:r>
              <a:rPr lang="en-AU" sz="2400" dirty="0" smtClean="0">
                <a:solidFill>
                  <a:srgbClr val="A6A6A6"/>
                </a:solidFill>
              </a:rPr>
              <a:t>			electronic brake </a:t>
            </a:r>
            <a:r>
              <a:rPr lang="en-AU" sz="2400" dirty="0">
                <a:solidFill>
                  <a:srgbClr val="A6A6A6"/>
                </a:solidFill>
              </a:rPr>
              <a:t>controls on European trucks</a:t>
            </a:r>
            <a:r>
              <a:rPr lang="en-AU" sz="2400" dirty="0" smtClean="0">
                <a:solidFill>
                  <a:srgbClr val="A6A6A6"/>
                </a:solidFill>
              </a:rPr>
              <a:t>. Quantum </a:t>
            </a:r>
          </a:p>
          <a:p>
            <a:pPr algn="l"/>
            <a:r>
              <a:rPr lang="en-AU" sz="2400" dirty="0">
                <a:solidFill>
                  <a:srgbClr val="A6A6A6"/>
                </a:solidFill>
              </a:rPr>
              <a:t>	</a:t>
            </a:r>
            <a:r>
              <a:rPr lang="en-AU" sz="2400" dirty="0" smtClean="0">
                <a:solidFill>
                  <a:srgbClr val="A6A6A6"/>
                </a:solidFill>
              </a:rPr>
              <a:t>	improvements.</a:t>
            </a: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Late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2000+ 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 Fuel haul industry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adopts EBS on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 trucks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             tanker trailers.</a:t>
            </a: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2007             -  National Heavy-Vehicle Brake Strategy Released</a:t>
            </a: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74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e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67"/>
            <a:ext cx="81661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5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e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563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4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Current ADR 35 &amp; 38 Proposals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5" name="Picture 8" descr="ART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0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Cattle Truck Rollovers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5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aa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891647" cy="529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8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Cattle Truck Rollovers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5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15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Milk Tanker Rollovers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5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a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577608" cy="52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3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Conclusions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352928" cy="5112568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>
                <a:solidFill>
                  <a:srgbClr val="7F7F7F"/>
                </a:solidFill>
              </a:rPr>
              <a:t>ESC with roll-stability might reduce fatal </a:t>
            </a:r>
            <a:r>
              <a:rPr lang="en-AU" sz="2400" dirty="0" smtClean="0">
                <a:solidFill>
                  <a:srgbClr val="7F7F7F"/>
                </a:solidFill>
              </a:rPr>
              <a:t>HV crash </a:t>
            </a:r>
            <a:r>
              <a:rPr lang="en-AU" sz="2400" dirty="0">
                <a:solidFill>
                  <a:srgbClr val="7F7F7F"/>
                </a:solidFill>
              </a:rPr>
              <a:t>rates by </a:t>
            </a:r>
            <a:r>
              <a:rPr lang="en-AU" sz="2400" dirty="0" smtClean="0">
                <a:solidFill>
                  <a:srgbClr val="7F7F7F"/>
                </a:solidFill>
              </a:rPr>
              <a:t>30</a:t>
            </a:r>
            <a:r>
              <a:rPr lang="en-AU" sz="2400" dirty="0">
                <a:solidFill>
                  <a:srgbClr val="7F7F7F"/>
                </a:solidFill>
              </a:rPr>
              <a:t>% </a:t>
            </a:r>
            <a:r>
              <a:rPr lang="en-AU" sz="2400" dirty="0" smtClean="0">
                <a:solidFill>
                  <a:srgbClr val="7F7F7F"/>
                </a:solidFill>
              </a:rPr>
              <a:t>+ if installed on all HVs.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7F7F7F"/>
                </a:solidFill>
              </a:rPr>
              <a:t>The future is clear.  It involves ESC on new prime-movers and probably on new trailers.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7F7F7F"/>
                </a:solidFill>
              </a:rPr>
              <a:t>The ADR rule making process has failed.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/>
                </a:solidFill>
              </a:rPr>
              <a:t>Without high level intervention, Australia will continue to dilly-dally.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11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Milk Tanker Rollovers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5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AM_2683 (2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1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Opportunities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352928" cy="5112568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Electronic brake technologies could produce quantum (30%) improvements in controlled stopping performance and directional control - (&gt; 0.6g for singles and &gt; 0.4g for combinations).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06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Issues for Australia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352928" cy="5112568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A6A6A6"/>
                </a:solidFill>
              </a:rPr>
              <a:t>Electronic brake technologies could produce quantum (30%)improvements in controlled stopping performance and directional control - (&gt; 0.6g for singles and &gt; 0.4g for combinations).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There are currently no internationally-agreed performance standards for heavy-vehicle ESC.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90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What is an ESC ?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39552" y="764704"/>
            <a:ext cx="835292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Mandated Features of ESC (truck) as per ECE R13 V9:  </a:t>
            </a: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Ability to control engine power</a:t>
            </a: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Ability to identify and to respond to unintended lateral 	motion.</a:t>
            </a: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Ability to autonomously apply the service brakes on a </a:t>
            </a:r>
          </a:p>
          <a:p>
            <a:pPr lvl="1" algn="l">
              <a:spcBef>
                <a:spcPts val="0"/>
              </a:spcBef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trailer.</a:t>
            </a: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 algn="l">
              <a:spcBef>
                <a:spcPts val="600"/>
              </a:spcBef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not mandated in Euro ESC ?</a:t>
            </a: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Ability to identify and to respond to roll-over motion.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7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Issues for Australia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352928" cy="5112568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A6A6A6"/>
                </a:solidFill>
              </a:rPr>
              <a:t>Electronic brake technologies could produce quantum (30%) improvements in controlled stopping performance and directional control - (&gt; 0.6g for singles and &gt; 0.4g for combinations).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rgbClr val="A6A6A6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A6A6A6"/>
                </a:solidFill>
              </a:rPr>
              <a:t>There are currently no internationally-agreed performance standards for heavy-vehicle ESC.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When ESC is used on one part, as a minimum the other parts should have ABS.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40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Issues for Australia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352928" cy="5112568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rgbClr val="A6A6A6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A6A6A6"/>
                </a:solidFill>
              </a:rPr>
              <a:t>Electronic brake technologies could produce quantum (30%) improvements in controlled stopping performance and directional control - (&gt; 0.6g for singles and &gt; 0.4g for combinations).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rgbClr val="A6A6A6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A6A6A6"/>
                </a:solidFill>
              </a:rPr>
              <a:t>There are currently no internationally-agreed performance standards for heavy-vehicle ESC.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rgbClr val="A6A6A6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A6A6A6"/>
                </a:solidFill>
              </a:rPr>
              <a:t>When ESC is used on one part, as a minimum the other parts should have ABS.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Mandated ABS is a potential stepping stone to ESC + RSP.</a:t>
            </a: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71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Issues for Australia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352928" cy="5112568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Trailer ‘ESC’ in Australia is EBS + roll-stability.  The safety benefits of Trailer ESC are now proven.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97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Issues for Australia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352928" cy="5112568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A6A6A6"/>
                </a:solidFill>
              </a:rPr>
              <a:t>Trailer ‘ESC’ in Australia is EBS + roll-stability.  The safety benefits of Trailer ESC are now proven.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ESC on the truck only may be problematical because the trailer probably has no ABS protection.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06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Conclusions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352928" cy="5112568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ESC with roll-stability might reduce fatal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HV crash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rates by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% 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 if installed on all HVs.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86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Conclusions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352928" cy="5112568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>
                <a:solidFill>
                  <a:srgbClr val="7F7F7F"/>
                </a:solidFill>
              </a:rPr>
              <a:t>ESC with roll-stability might reduce fatal </a:t>
            </a:r>
            <a:r>
              <a:rPr lang="en-AU" sz="2400" dirty="0" smtClean="0">
                <a:solidFill>
                  <a:srgbClr val="7F7F7F"/>
                </a:solidFill>
              </a:rPr>
              <a:t>HV crash </a:t>
            </a:r>
            <a:r>
              <a:rPr lang="en-AU" sz="2400" dirty="0">
                <a:solidFill>
                  <a:srgbClr val="7F7F7F"/>
                </a:solidFill>
              </a:rPr>
              <a:t>rates by </a:t>
            </a:r>
            <a:r>
              <a:rPr lang="en-AU" sz="2400" dirty="0" smtClean="0">
                <a:solidFill>
                  <a:srgbClr val="7F7F7F"/>
                </a:solidFill>
              </a:rPr>
              <a:t>30</a:t>
            </a:r>
            <a:r>
              <a:rPr lang="en-AU" sz="2400" dirty="0">
                <a:solidFill>
                  <a:srgbClr val="7F7F7F"/>
                </a:solidFill>
              </a:rPr>
              <a:t>% </a:t>
            </a:r>
            <a:r>
              <a:rPr lang="en-AU" sz="2400" dirty="0" smtClean="0">
                <a:solidFill>
                  <a:srgbClr val="7F7F7F"/>
                </a:solidFill>
              </a:rPr>
              <a:t>+ if installed on all HVs.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future is clear.  It involves ESC on new prime-movers and probably on new trailers.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52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Conclusions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352928" cy="5112568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>
                <a:solidFill>
                  <a:srgbClr val="7F7F7F"/>
                </a:solidFill>
              </a:rPr>
              <a:t>ESC with roll-stability might reduce fatal </a:t>
            </a:r>
            <a:r>
              <a:rPr lang="en-AU" sz="2400" dirty="0" smtClean="0">
                <a:solidFill>
                  <a:srgbClr val="7F7F7F"/>
                </a:solidFill>
              </a:rPr>
              <a:t>HV crash </a:t>
            </a:r>
            <a:r>
              <a:rPr lang="en-AU" sz="2400" dirty="0">
                <a:solidFill>
                  <a:srgbClr val="7F7F7F"/>
                </a:solidFill>
              </a:rPr>
              <a:t>rates by </a:t>
            </a:r>
            <a:r>
              <a:rPr lang="en-AU" sz="2400" dirty="0" smtClean="0">
                <a:solidFill>
                  <a:srgbClr val="7F7F7F"/>
                </a:solidFill>
              </a:rPr>
              <a:t>30</a:t>
            </a:r>
            <a:r>
              <a:rPr lang="en-AU" sz="2400" dirty="0">
                <a:solidFill>
                  <a:srgbClr val="7F7F7F"/>
                </a:solidFill>
              </a:rPr>
              <a:t>% </a:t>
            </a:r>
            <a:r>
              <a:rPr lang="en-AU" sz="2400" dirty="0" smtClean="0">
                <a:solidFill>
                  <a:srgbClr val="7F7F7F"/>
                </a:solidFill>
              </a:rPr>
              <a:t>+ if installed on all HVs.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7F7F7F"/>
                </a:solidFill>
              </a:rPr>
              <a:t>The future is clear.  It involves ESC on new prime-movers and probably on new trailers.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7F7F7F"/>
                </a:solidFill>
              </a:rPr>
              <a:t>The ADR rule making process has failed.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7F7F7F"/>
                </a:solidFill>
              </a:rPr>
              <a:t>Without high level intervention, Australia will continue to dilly-dally.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Premier </a:t>
            </a:r>
            <a:r>
              <a:rPr lang="en-A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Napthine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should announce that post 1 Jan 2016, new HVs in Victoria must have ESC (including RSP)</a:t>
            </a:r>
          </a:p>
          <a:p>
            <a:pPr algn="l">
              <a:spcBef>
                <a:spcPts val="1500"/>
              </a:spcBef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96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Conclusions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352928" cy="5112568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>
                <a:solidFill>
                  <a:srgbClr val="7F7F7F"/>
                </a:solidFill>
              </a:rPr>
              <a:t>ESC with roll-stability might reduce fatal </a:t>
            </a:r>
            <a:r>
              <a:rPr lang="en-AU" sz="2400" dirty="0" smtClean="0">
                <a:solidFill>
                  <a:srgbClr val="7F7F7F"/>
                </a:solidFill>
              </a:rPr>
              <a:t>HV crash </a:t>
            </a:r>
            <a:r>
              <a:rPr lang="en-AU" sz="2400" dirty="0">
                <a:solidFill>
                  <a:srgbClr val="7F7F7F"/>
                </a:solidFill>
              </a:rPr>
              <a:t>rates by </a:t>
            </a:r>
            <a:r>
              <a:rPr lang="en-AU" sz="2400" dirty="0" smtClean="0">
                <a:solidFill>
                  <a:srgbClr val="7F7F7F"/>
                </a:solidFill>
              </a:rPr>
              <a:t>30</a:t>
            </a:r>
            <a:r>
              <a:rPr lang="en-AU" sz="2400" dirty="0">
                <a:solidFill>
                  <a:srgbClr val="7F7F7F"/>
                </a:solidFill>
              </a:rPr>
              <a:t>% </a:t>
            </a:r>
            <a:r>
              <a:rPr lang="en-AU" sz="2400" dirty="0" smtClean="0">
                <a:solidFill>
                  <a:srgbClr val="7F7F7F"/>
                </a:solidFill>
              </a:rPr>
              <a:t>+ if installed on all HVs.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7F7F7F"/>
                </a:solidFill>
              </a:rPr>
              <a:t>The future is clear.  It involves ESC on new prime-movers and probably on new trailers.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ADR rule making process has failed.</a:t>
            </a:r>
          </a:p>
          <a:p>
            <a:pPr algn="l">
              <a:spcBef>
                <a:spcPts val="1500"/>
              </a:spcBef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9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Conclusions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352928" cy="5112568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>
                <a:solidFill>
                  <a:srgbClr val="7F7F7F"/>
                </a:solidFill>
              </a:rPr>
              <a:t>ESC with roll-stability might reduce fatal </a:t>
            </a:r>
            <a:r>
              <a:rPr lang="en-AU" sz="2400" dirty="0" smtClean="0">
                <a:solidFill>
                  <a:srgbClr val="7F7F7F"/>
                </a:solidFill>
              </a:rPr>
              <a:t>HV crash </a:t>
            </a:r>
            <a:r>
              <a:rPr lang="en-AU" sz="2400" dirty="0">
                <a:solidFill>
                  <a:srgbClr val="7F7F7F"/>
                </a:solidFill>
              </a:rPr>
              <a:t>rates by </a:t>
            </a:r>
            <a:r>
              <a:rPr lang="en-AU" sz="2400" dirty="0" smtClean="0">
                <a:solidFill>
                  <a:srgbClr val="7F7F7F"/>
                </a:solidFill>
              </a:rPr>
              <a:t>30</a:t>
            </a:r>
            <a:r>
              <a:rPr lang="en-AU" sz="2400" dirty="0">
                <a:solidFill>
                  <a:srgbClr val="7F7F7F"/>
                </a:solidFill>
              </a:rPr>
              <a:t>% </a:t>
            </a:r>
            <a:r>
              <a:rPr lang="en-AU" sz="2400" dirty="0" smtClean="0">
                <a:solidFill>
                  <a:srgbClr val="7F7F7F"/>
                </a:solidFill>
              </a:rPr>
              <a:t>+ if installed on all HVs.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7F7F7F"/>
                </a:solidFill>
              </a:rPr>
              <a:t>The future is clear.  It involves ESC on new prime-movers and probably on new trailers.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7F7F7F"/>
                </a:solidFill>
              </a:rPr>
              <a:t>The ADR rule making process has failed.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/>
                </a:solidFill>
              </a:rPr>
              <a:t>Without high level intervention, Australia will continue to dilly-dally.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40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229"/>
            <a:ext cx="7772400" cy="1037977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Conclusions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352928" cy="5112568"/>
          </a:xfrm>
        </p:spPr>
        <p:txBody>
          <a:bodyPr>
            <a:noAutofit/>
          </a:bodyPr>
          <a:lstStyle/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>
                <a:solidFill>
                  <a:srgbClr val="7F7F7F"/>
                </a:solidFill>
              </a:rPr>
              <a:t>ESC with roll-stability might reduce fatal </a:t>
            </a:r>
            <a:r>
              <a:rPr lang="en-AU" sz="2400" dirty="0" smtClean="0">
                <a:solidFill>
                  <a:srgbClr val="7F7F7F"/>
                </a:solidFill>
              </a:rPr>
              <a:t>HV crash </a:t>
            </a:r>
            <a:r>
              <a:rPr lang="en-AU" sz="2400" dirty="0">
                <a:solidFill>
                  <a:srgbClr val="7F7F7F"/>
                </a:solidFill>
              </a:rPr>
              <a:t>rates by </a:t>
            </a:r>
            <a:r>
              <a:rPr lang="en-AU" sz="2400" dirty="0" smtClean="0">
                <a:solidFill>
                  <a:srgbClr val="7F7F7F"/>
                </a:solidFill>
              </a:rPr>
              <a:t>30</a:t>
            </a:r>
            <a:r>
              <a:rPr lang="en-AU" sz="2400" dirty="0">
                <a:solidFill>
                  <a:srgbClr val="7F7F7F"/>
                </a:solidFill>
              </a:rPr>
              <a:t>% </a:t>
            </a:r>
            <a:r>
              <a:rPr lang="en-AU" sz="2400" dirty="0" smtClean="0">
                <a:solidFill>
                  <a:srgbClr val="7F7F7F"/>
                </a:solidFill>
              </a:rPr>
              <a:t>+ if installed on all HVs.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7F7F7F"/>
                </a:solidFill>
              </a:rPr>
              <a:t>The future is clear.  It involves ESC on new prime-movers and probably on new trailers.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7F7F7F"/>
                </a:solidFill>
              </a:rPr>
              <a:t>The ADR rule making process has failed.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rgbClr val="7F7F7F"/>
                </a:solidFill>
              </a:rPr>
              <a:t>Without high level intervention, Australia will continue to dilly-dally.</a:t>
            </a:r>
          </a:p>
          <a:p>
            <a:pPr marL="342900" indent="-342900" algn="l">
              <a:spcBef>
                <a:spcPts val="1700"/>
              </a:spcBef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Premier </a:t>
            </a:r>
            <a:r>
              <a:rPr lang="en-A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Napthine</a:t>
            </a: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should announce that post 1 Jan 2016, new HVs in Victoria must have ESC (including RSP)</a:t>
            </a:r>
          </a:p>
          <a:p>
            <a:pPr algn="l">
              <a:spcBef>
                <a:spcPts val="1500"/>
              </a:spcBef>
            </a:pPr>
            <a:r>
              <a:rPr lang="en-A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en-A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52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Context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352928" cy="5472608"/>
          </a:xfrm>
        </p:spPr>
        <p:txBody>
          <a:bodyPr>
            <a:normAutofit/>
          </a:bodyPr>
          <a:lstStyle/>
          <a:p>
            <a:pPr algn="l"/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‘Stable’ braking is fundamentally important for road safety. </a:t>
            </a:r>
          </a:p>
          <a:p>
            <a:pPr algn="l"/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22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bili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579745" cy="6621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35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Context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352928" cy="5472608"/>
          </a:xfrm>
        </p:spPr>
        <p:txBody>
          <a:bodyPr>
            <a:normAutofit/>
          </a:bodyPr>
          <a:lstStyle/>
          <a:p>
            <a:pPr algn="l"/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 smtClean="0">
                <a:solidFill>
                  <a:srgbClr val="A6A6A6"/>
                </a:solidFill>
              </a:rPr>
              <a:t>‘Stable’ braking is fundamentally important for road safety. 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en-AU" dirty="0">
              <a:solidFill>
                <a:srgbClr val="A6A6A6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 smtClean="0">
                <a:solidFill>
                  <a:srgbClr val="000000"/>
                </a:solidFill>
              </a:rPr>
              <a:t>We can learn from overseas experience.</a:t>
            </a:r>
            <a:endParaRPr lang="en-AU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en-A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" descr="ART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4" y="0"/>
            <a:ext cx="1376886" cy="5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77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1393</Words>
  <Application>Microsoft Macintosh PowerPoint</Application>
  <PresentationFormat>On-screen Show (4:3)</PresentationFormat>
  <Paragraphs>317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The Case for Mandating ESC + RSP in Australia</vt:lpstr>
      <vt:lpstr>Conclusions</vt:lpstr>
      <vt:lpstr>Conclusions</vt:lpstr>
      <vt:lpstr>Conclusions</vt:lpstr>
      <vt:lpstr>Conclusions</vt:lpstr>
      <vt:lpstr>Conclusions</vt:lpstr>
      <vt:lpstr>Context</vt:lpstr>
      <vt:lpstr>PowerPoint Presentation</vt:lpstr>
      <vt:lpstr>Context</vt:lpstr>
      <vt:lpstr>Context</vt:lpstr>
      <vt:lpstr>Context</vt:lpstr>
      <vt:lpstr>Fatal HV Crashes to June ‘12</vt:lpstr>
      <vt:lpstr>Fatal HV Crashes to Sept ‘11</vt:lpstr>
      <vt:lpstr>PowerPoint Presentation</vt:lpstr>
      <vt:lpstr>NTI – HV Crash Causation (2012)</vt:lpstr>
      <vt:lpstr>NTI – HV Crash Causation (2012)</vt:lpstr>
      <vt:lpstr>NTI – HV Crash Causation (2012)</vt:lpstr>
      <vt:lpstr>NTI – HV Crash Causation (2011)</vt:lpstr>
      <vt:lpstr>Victoria – HV Crash Causation (2012)</vt:lpstr>
      <vt:lpstr>Victoria – HV Crash Causation (2012)</vt:lpstr>
      <vt:lpstr>First - Some Basics</vt:lpstr>
      <vt:lpstr>A Short History of Australian  HV Braking Practice</vt:lpstr>
      <vt:lpstr>Australian Compatibility Limits</vt:lpstr>
      <vt:lpstr>ECE</vt:lpstr>
      <vt:lpstr>ECE</vt:lpstr>
      <vt:lpstr>ECE</vt:lpstr>
      <vt:lpstr>Load Sensing Valves</vt:lpstr>
      <vt:lpstr>Load Sensing Brakes in Australia</vt:lpstr>
      <vt:lpstr>Load Sensing Brakes in Australia</vt:lpstr>
      <vt:lpstr>A Short History of Australian  HV Braking Practice</vt:lpstr>
      <vt:lpstr>A Short History of Australian  HV Braking Practice</vt:lpstr>
      <vt:lpstr>A Short History of Australian  HV Braking Practice</vt:lpstr>
      <vt:lpstr>International Developments</vt:lpstr>
      <vt:lpstr>International Developments</vt:lpstr>
      <vt:lpstr>International Developments</vt:lpstr>
      <vt:lpstr>International Developments</vt:lpstr>
      <vt:lpstr>International Developments</vt:lpstr>
      <vt:lpstr>International Developments</vt:lpstr>
      <vt:lpstr>International Developments</vt:lpstr>
      <vt:lpstr>A Short History of Australian  HV Braking Practice</vt:lpstr>
      <vt:lpstr>A Short History of Australian  HV Braking Practice</vt:lpstr>
      <vt:lpstr>A Short History of Australian  HV Braking Practice</vt:lpstr>
      <vt:lpstr>A Short History of Australian  HV Braking Practice</vt:lpstr>
      <vt:lpstr>PowerPoint Presentation</vt:lpstr>
      <vt:lpstr>PowerPoint Presentation</vt:lpstr>
      <vt:lpstr>Current ADR 35 &amp; 38 Proposals</vt:lpstr>
      <vt:lpstr>Cattle Truck Rollovers</vt:lpstr>
      <vt:lpstr>Cattle Truck Rollovers</vt:lpstr>
      <vt:lpstr>Milk Tanker Rollovers</vt:lpstr>
      <vt:lpstr>Milk Tanker Rollovers</vt:lpstr>
      <vt:lpstr>Opportunities</vt:lpstr>
      <vt:lpstr>Issues for Australia</vt:lpstr>
      <vt:lpstr>What is an ESC ?</vt:lpstr>
      <vt:lpstr>Issues for Australia</vt:lpstr>
      <vt:lpstr>Issues for Australia</vt:lpstr>
      <vt:lpstr>Issues for Australia</vt:lpstr>
      <vt:lpstr>Issues for Australia</vt:lpstr>
      <vt:lpstr>Conclusions</vt:lpstr>
      <vt:lpstr>Conclusions</vt:lpstr>
      <vt:lpstr>Conclusions</vt:lpstr>
      <vt:lpstr>Conclusions</vt:lpstr>
      <vt:lpstr>Conclusions</vt:lpstr>
    </vt:vector>
  </TitlesOfParts>
  <Company>Hartwood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History of Australian Braking Practice</dc:title>
  <dc:creator>Peter Hart</dc:creator>
  <cp:lastModifiedBy>Peter Hart</cp:lastModifiedBy>
  <cp:revision>163</cp:revision>
  <dcterms:created xsi:type="dcterms:W3CDTF">2012-05-22T11:30:58Z</dcterms:created>
  <dcterms:modified xsi:type="dcterms:W3CDTF">2013-09-04T23:57:30Z</dcterms:modified>
</cp:coreProperties>
</file>