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7" r:id="rId3"/>
    <p:sldId id="276" r:id="rId4"/>
    <p:sldId id="257" r:id="rId5"/>
    <p:sldId id="272" r:id="rId6"/>
    <p:sldId id="270" r:id="rId7"/>
    <p:sldId id="273" r:id="rId8"/>
    <p:sldId id="279" r:id="rId9"/>
    <p:sldId id="278" r:id="rId10"/>
    <p:sldId id="275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DEC"/>
    <a:srgbClr val="CBD9EB"/>
    <a:srgbClr val="B6CCE6"/>
    <a:srgbClr val="103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62F5F33-3F65-4CDA-80DD-5FF0867C5C26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6BDEB28-08FB-4CE4-A6C3-EE6B8B3F8E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9326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BB9080D-0315-4CA1-B395-F6ED624498D8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F5576B8-7C6A-49C7-B3D6-14A1766F67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3458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38BC1-EA82-4D0B-A0FC-ECFBBE95160E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6409-F4C4-4E45-9259-0484C81890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4E08E-C0BC-4F47-A753-B1DBAC65C223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99C9-3C59-4441-B44A-F215342C10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3D2C9-D066-47D0-953B-8E98E017A332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48087-65E0-484A-BB27-8B2A7E3045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8AB6E-68FD-4154-935E-D4ACFC556BF5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250E-D9FE-4EF9-8DAA-10560D564AF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D3843-163F-4F11-BE2C-6140C14A0D31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251B-0D36-47CB-9893-8E6FC584B2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FB656-43C4-4EEB-BE84-0523ADD7BCA0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2CAC4-F7E3-4AEB-91CC-2B60D45CEF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7FF9-6802-42BD-8EB8-9FCCC03A7888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EC252-1D19-41F0-BC2F-2C3E1460AF0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0324B-61AF-4DEA-9079-8CF28B11B0D9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A73F9-A0D7-46A8-889A-CD8890094D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A6603-5A62-4043-8A47-5768F5FC9B05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7C95D-6145-4C14-A542-109E3A3743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2337-7821-49AD-9E6A-70F4B5C82812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C45F8-4487-448A-8A5E-9448AE63E0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C669F-D2B1-4665-8AB7-ACF00315BEDE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31444-D4D1-4C0F-A703-CAA0CA8F4C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BB103E8-D465-4F99-928A-E6C1BA63B143}" type="datetime1">
              <a:rPr lang="en-US" altLang="en-US"/>
              <a:pPr>
                <a:defRPr/>
              </a:pPr>
              <a:t>9/5/2013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D60D5BC-C87A-45DC-90D2-0DE2B86D6D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jpe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652713"/>
            <a:ext cx="7772400" cy="115728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Emergency Response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18357" y="4064000"/>
            <a:ext cx="7363742" cy="688975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4500" dirty="0" smtClean="0">
                <a:ea typeface="+mn-ea"/>
              </a:rPr>
              <a:t>Safety Performance of PBS/Innovative Combinations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Les Bruzsa (NHVR) – PBS Scheme Administrator</a:t>
            </a:r>
            <a:endParaRPr lang="en-US" dirty="0">
              <a:ea typeface="+mn-e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2054" name="Picture 8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7138"/>
            <a:ext cx="1336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Freight 2013 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6938" y="333375"/>
            <a:ext cx="4799012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Box 11"/>
          <p:cNvSpPr txBox="1">
            <a:spLocks noChangeArrowheads="1"/>
          </p:cNvSpPr>
          <p:nvPr/>
        </p:nvSpPr>
        <p:spPr bwMode="auto">
          <a:xfrm>
            <a:off x="133350" y="5478463"/>
            <a:ext cx="8382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dirty="0"/>
              <a:t>SPONSORS</a:t>
            </a:r>
          </a:p>
        </p:txBody>
      </p:sp>
      <p:pic>
        <p:nvPicPr>
          <p:cNvPr id="2057" name="Picture 21" descr="ARR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6888" y="5754688"/>
            <a:ext cx="687387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7" descr="VicRoad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088" y="5770563"/>
            <a:ext cx="125253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8" descr="T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5713413"/>
            <a:ext cx="75088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9" descr="NTC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9800" y="5775325"/>
            <a:ext cx="9350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TextBox 28"/>
          <p:cNvSpPr txBox="1">
            <a:spLocks noChangeArrowheads="1"/>
          </p:cNvSpPr>
          <p:nvPr/>
        </p:nvSpPr>
        <p:spPr bwMode="auto">
          <a:xfrm>
            <a:off x="-463550" y="53784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dirty="0"/>
          </a:p>
        </p:txBody>
      </p:sp>
      <p:pic>
        <p:nvPicPr>
          <p:cNvPr id="2062" name="Picture 19" descr="NHVR_primary logo (tag under)CMYK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17663" y="5740400"/>
            <a:ext cx="7651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20" descr="Roads Australia RGB Logo LARGE copy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59475" y="5694363"/>
            <a:ext cx="7143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1" descr="EASTLINK_01_RGB [Converted] copy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07313" y="5673725"/>
            <a:ext cx="685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" descr="LMA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86288" y="5670550"/>
            <a:ext cx="120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4100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410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PBS in South Africa </a:t>
            </a:r>
          </a:p>
        </p:txBody>
      </p:sp>
      <p:pic>
        <p:nvPicPr>
          <p:cNvPr id="4104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9752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75" y="1376944"/>
            <a:ext cx="5742277" cy="399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3076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30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Evolution of combinations</a:t>
            </a:r>
          </a:p>
        </p:txBody>
      </p:sp>
      <p:pic>
        <p:nvPicPr>
          <p:cNvPr id="3080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9752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1"/>
          <p:cNvSpPr txBox="1">
            <a:spLocks noChangeArrowheads="1"/>
          </p:cNvSpPr>
          <p:nvPr/>
        </p:nvSpPr>
        <p:spPr bwMode="auto">
          <a:xfrm>
            <a:off x="457200" y="1270660"/>
            <a:ext cx="8229600" cy="413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Early 90’s: B-doubles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1995: AB-triple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1997: B-triple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1998: ICON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1998-2004: Innovative road trains (quads)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2005-2007 – PBS type combinations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2008: PBS 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4100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4102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00085" cy="1269154"/>
          </a:xfrm>
        </p:spPr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Significant improvements in vehicle performance </a:t>
            </a:r>
          </a:p>
        </p:txBody>
      </p:sp>
      <p:pic>
        <p:nvPicPr>
          <p:cNvPr id="4104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9752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92088" y="1639386"/>
            <a:ext cx="8619403" cy="3419501"/>
            <a:chOff x="340" y="1026"/>
            <a:chExt cx="4807" cy="1648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40" y="1026"/>
              <a:ext cx="269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altLang="en-US" sz="2400" b="1" dirty="0"/>
                <a:t>Conventional vehicle option: Type 2 Road Train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152" y="1071"/>
              <a:ext cx="199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altLang="en-US" sz="2400" b="1" dirty="0" smtClean="0"/>
                <a:t>Innovative </a:t>
              </a:r>
              <a:r>
                <a:rPr lang="en-AU" altLang="en-US" sz="2400" b="1" dirty="0"/>
                <a:t>vehicle option: BAB-Quad</a:t>
              </a:r>
            </a:p>
          </p:txBody>
        </p:sp>
        <p:pic>
          <p:nvPicPr>
            <p:cNvPr id="12" name="Picture 7" descr="019_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616"/>
              <a:ext cx="1909" cy="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livestockrt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570"/>
              <a:ext cx="1838" cy="1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31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3076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30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PBS operations</a:t>
            </a:r>
          </a:p>
        </p:txBody>
      </p:sp>
      <p:pic>
        <p:nvPicPr>
          <p:cNvPr id="3080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9752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1"/>
          <p:cNvSpPr txBox="1">
            <a:spLocks noChangeArrowheads="1"/>
          </p:cNvSpPr>
          <p:nvPr/>
        </p:nvSpPr>
        <p:spPr bwMode="auto">
          <a:xfrm>
            <a:off x="457200" y="1270660"/>
            <a:ext cx="8229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Based on Qld data the crash rates are significantly better (cca 50% improvements)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Better dynamic performance characteristics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Stricter requirements:</a:t>
            </a:r>
          </a:p>
          <a:p>
            <a:pPr marL="800100" lvl="1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Operating conditions (loading, NHVAS etc.)</a:t>
            </a:r>
          </a:p>
          <a:p>
            <a:pPr marL="800100" lvl="1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Driver training and reporting</a:t>
            </a:r>
          </a:p>
          <a:p>
            <a:pPr marL="800100" lvl="1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Better equipment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Increased monitoring, improved compliance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3076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30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Improved fleet performance</a:t>
            </a:r>
          </a:p>
        </p:txBody>
      </p:sp>
      <p:pic>
        <p:nvPicPr>
          <p:cNvPr id="3080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9752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1"/>
          <p:cNvSpPr txBox="1">
            <a:spLocks noChangeArrowheads="1"/>
          </p:cNvSpPr>
          <p:nvPr/>
        </p:nvSpPr>
        <p:spPr bwMode="auto">
          <a:xfrm>
            <a:off x="192088" y="1417638"/>
            <a:ext cx="866690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More innovative/PBS combinations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Enhanced vehicle standards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Technological developments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Safer operations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Better compliance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Environmental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6148" name="Picture 1" descr="Freight Week 2013 logo white sma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615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Performance is the key</a:t>
            </a:r>
          </a:p>
        </p:txBody>
      </p:sp>
      <p:pic>
        <p:nvPicPr>
          <p:cNvPr id="6151" name="Picture 19" descr="NHVR_primary logo (tag under)CMYK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92088" y="5446713"/>
            <a:ext cx="1687513" cy="762000"/>
          </a:xfrm>
          <a:noFill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46563" y="5891212"/>
            <a:ext cx="1262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AU" altLang="en-US" sz="1200" b="1" dirty="0">
                <a:latin typeface="Arial Narrow" pitchFamily="34" charset="0"/>
              </a:rPr>
              <a:t>Simulation: ARRB</a:t>
            </a: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5580063" y="1481138"/>
            <a:ext cx="3240087" cy="4248150"/>
            <a:chOff x="4377" y="527"/>
            <a:chExt cx="1270" cy="1825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4377" y="527"/>
              <a:ext cx="1270" cy="907"/>
              <a:chOff x="158" y="1161"/>
              <a:chExt cx="1044" cy="783"/>
            </a:xfrm>
          </p:grpSpPr>
          <p:pic>
            <p:nvPicPr>
              <p:cNvPr id="16" name="Picture 6" descr="IMGA015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1161"/>
                <a:ext cx="1044" cy="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>
                <a:off x="158" y="1525"/>
                <a:ext cx="1044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 dirty="0"/>
              </a:p>
            </p:txBody>
          </p:sp>
        </p:grpSp>
        <p:pic>
          <p:nvPicPr>
            <p:cNvPr id="15" name="Picture 8" descr="Woods grain loading photos 0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1434"/>
              <a:ext cx="1225" cy="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Back view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605213"/>
            <a:ext cx="3900488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09044" y="1277092"/>
            <a:ext cx="5371019" cy="25193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AU" altLang="en-US" sz="2800" dirty="0" smtClean="0"/>
              <a:t>Performance outcomes can be achieved in different ways</a:t>
            </a:r>
          </a:p>
          <a:p>
            <a:pPr lvl="1">
              <a:lnSpc>
                <a:spcPct val="90000"/>
              </a:lnSpc>
            </a:pPr>
            <a:r>
              <a:rPr lang="en-AU" altLang="en-US" sz="2400" dirty="0" smtClean="0"/>
              <a:t>Innovative design (smart dolly or active steering)</a:t>
            </a:r>
          </a:p>
          <a:p>
            <a:pPr lvl="1">
              <a:lnSpc>
                <a:spcPct val="90000"/>
              </a:lnSpc>
            </a:pPr>
            <a:r>
              <a:rPr lang="en-AU" altLang="en-US" sz="2400" dirty="0" smtClean="0"/>
              <a:t>Load height and design restrictions</a:t>
            </a:r>
            <a:endParaRPr lang="en-AU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9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/>
      <p:bldP spid="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5124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512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PBS A-doubles</a:t>
            </a:r>
          </a:p>
        </p:txBody>
      </p:sp>
      <p:pic>
        <p:nvPicPr>
          <p:cNvPr id="5128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574357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rcRect l="6857" t="22508" r="1846" b="35480"/>
          <a:stretch>
            <a:fillRect/>
          </a:stretch>
        </p:blipFill>
        <p:spPr bwMode="auto">
          <a:xfrm>
            <a:off x="223877" y="1417638"/>
            <a:ext cx="5795880" cy="200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/>
          <a:srcRect l="1479" t="39381" r="8022" b="7259"/>
          <a:stretch>
            <a:fillRect/>
          </a:stretch>
        </p:blipFill>
        <p:spPr bwMode="auto">
          <a:xfrm>
            <a:off x="1513215" y="3846515"/>
            <a:ext cx="6498449" cy="214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3076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3078" name="Title 6"/>
          <p:cNvSpPr>
            <a:spLocks noGrp="1"/>
          </p:cNvSpPr>
          <p:nvPr>
            <p:ph type="title"/>
          </p:nvPr>
        </p:nvSpPr>
        <p:spPr>
          <a:xfrm>
            <a:off x="410740" y="225631"/>
            <a:ext cx="8229600" cy="990126"/>
          </a:xfrm>
        </p:spPr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Possible trends</a:t>
            </a:r>
          </a:p>
        </p:txBody>
      </p:sp>
      <p:pic>
        <p:nvPicPr>
          <p:cNvPr id="3080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9752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1"/>
          <p:cNvSpPr txBox="1">
            <a:spLocks noChangeArrowheads="1"/>
          </p:cNvSpPr>
          <p:nvPr/>
        </p:nvSpPr>
        <p:spPr bwMode="auto">
          <a:xfrm>
            <a:off x="192088" y="1077684"/>
            <a:ext cx="86669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Use of technologies</a:t>
            </a:r>
          </a:p>
          <a:p>
            <a:pPr marL="800100" lvl="1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Better vehicle design (steering systems, combinations, load control)</a:t>
            </a:r>
          </a:p>
          <a:p>
            <a:pPr marL="800100" lvl="1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Monitoring</a:t>
            </a:r>
          </a:p>
          <a:p>
            <a:pPr marL="800100" lvl="1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Electronic vehicle systems (RSC, ECS)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Review of PBS and allowing technologies to be used (next big thing to come!)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Special vehicles for special tasks</a:t>
            </a:r>
          </a:p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ITS</a:t>
            </a:r>
            <a:endParaRPr lang="en-US" sz="28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100000">
              <a:srgbClr val="D2DDEC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32525"/>
            <a:ext cx="9144000" cy="62547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chemeClr val="tx1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92088" y="6338888"/>
            <a:ext cx="744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altLang="en-US" sz="2000" i="1" dirty="0">
                <a:solidFill>
                  <a:schemeClr val="bg1"/>
                </a:solidFill>
                <a:latin typeface="Arial Black" pitchFamily="34" charset="0"/>
              </a:rPr>
              <a:t>Road Transport Trends </a:t>
            </a:r>
            <a:r>
              <a:rPr lang="en-AU" altLang="en-US" sz="2000" i="1" dirty="0">
                <a:solidFill>
                  <a:schemeClr val="bg1"/>
                </a:solidFill>
              </a:rPr>
              <a:t>&gt; Safer, more productive transport 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3076" name="Picture 1" descr="Freight Week 2013 logo white sma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2238" y="6302375"/>
            <a:ext cx="13366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7693025" y="5946775"/>
            <a:ext cx="14081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103D7E"/>
                </a:solidFill>
              </a:rPr>
              <a:t>freightweek.com.au</a:t>
            </a:r>
          </a:p>
        </p:txBody>
      </p:sp>
      <p:sp>
        <p:nvSpPr>
          <p:cNvPr id="3078" name="Title 6"/>
          <p:cNvSpPr>
            <a:spLocks noGrp="1"/>
          </p:cNvSpPr>
          <p:nvPr>
            <p:ph type="title"/>
          </p:nvPr>
        </p:nvSpPr>
        <p:spPr>
          <a:xfrm>
            <a:off x="410740" y="225631"/>
            <a:ext cx="8229600" cy="990126"/>
          </a:xfrm>
        </p:spPr>
        <p:txBody>
          <a:bodyPr/>
          <a:lstStyle/>
          <a:p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Better </a:t>
            </a:r>
            <a:r>
              <a:rPr lang="en-US" altLang="en-US" dirty="0" smtClean="0">
                <a:solidFill>
                  <a:srgbClr val="103D7E"/>
                </a:solidFill>
                <a:ea typeface="ＭＳ Ｐゴシック" pitchFamily="34" charset="-128"/>
              </a:rPr>
              <a:t>regulations</a:t>
            </a:r>
            <a:endParaRPr lang="en-US" altLang="en-US" dirty="0" smtClean="0">
              <a:solidFill>
                <a:srgbClr val="103D7E"/>
              </a:solidFill>
              <a:ea typeface="ＭＳ Ｐゴシック" pitchFamily="34" charset="-128"/>
            </a:endParaRPr>
          </a:p>
        </p:txBody>
      </p:sp>
      <p:pic>
        <p:nvPicPr>
          <p:cNvPr id="3080" name="Picture 19" descr="NHVR_primary logo (tag under)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597525"/>
            <a:ext cx="1081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1"/>
          <p:cNvSpPr txBox="1">
            <a:spLocks noChangeArrowheads="1"/>
          </p:cNvSpPr>
          <p:nvPr/>
        </p:nvSpPr>
        <p:spPr bwMode="auto">
          <a:xfrm>
            <a:off x="192088" y="1370071"/>
            <a:ext cx="8666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HV regulations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could limit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innovation</a:t>
            </a:r>
            <a:endParaRPr lang="en-US" sz="32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82" y="2351313"/>
            <a:ext cx="4188910" cy="2794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8" y="2351314"/>
            <a:ext cx="4188913" cy="279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9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</TotalTime>
  <Words>317</Words>
  <Application>Microsoft Office PowerPoint</Application>
  <PresentationFormat>On-screen Show (4:3)</PresentationFormat>
  <Paragraphs>66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Emergency Response</vt:lpstr>
      <vt:lpstr>Evolution of combinations</vt:lpstr>
      <vt:lpstr>Significant improvements in vehicle performance </vt:lpstr>
      <vt:lpstr>PBS operations</vt:lpstr>
      <vt:lpstr>Improved fleet performance</vt:lpstr>
      <vt:lpstr>Performance is the key</vt:lpstr>
      <vt:lpstr>PBS A-doubles</vt:lpstr>
      <vt:lpstr>Possible trends</vt:lpstr>
      <vt:lpstr>Better regulations</vt:lpstr>
      <vt:lpstr>PBS in South Africa </vt:lpstr>
    </vt:vector>
  </TitlesOfParts>
  <Company>Andrew Bartlett Creative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Bartlett</dc:creator>
  <cp:lastModifiedBy>Windows User</cp:lastModifiedBy>
  <cp:revision>72</cp:revision>
  <dcterms:created xsi:type="dcterms:W3CDTF">2012-05-24T04:05:21Z</dcterms:created>
  <dcterms:modified xsi:type="dcterms:W3CDTF">2013-09-04T23:30:29Z</dcterms:modified>
</cp:coreProperties>
</file>