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5" r:id="rId3"/>
    <p:sldId id="276" r:id="rId4"/>
    <p:sldId id="277" r:id="rId5"/>
    <p:sldId id="278" r:id="rId6"/>
    <p:sldId id="283" r:id="rId7"/>
    <p:sldId id="282" r:id="rId8"/>
    <p:sldId id="281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161" d="100"/>
          <a:sy n="161" d="100"/>
        </p:scale>
        <p:origin x="-166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estringer:Dropbox%20(Safe%20Load%20Program):Safe%20Load%20Program%20team%20folder:Safe_Load_General:Terminal%20Vehicle%20Inspections:2016:2016%20-%20Common%20Inspections%2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estringer:Desktop:Tanker%20Ag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estringer:Desktop:Tanker%20Ag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estringer:Desktop:Tanker%20Ag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estringer:Dropbox%20(Safe%20Load%20Program):Safe%20Load%20Program%20team%20folder:Safe_Load_General:Terminal%20Vehicle%20Inspections:2016:2016%20-%20Common%20Inspections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estringer:Dropbox%20(Safe%20Load%20Program):Safe%20Load%20Program%20team%20folder:Safe_Load_General:Terminal%20Vehicle%20Inspections:2016:2016%20-%20Common%20Inspections%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estringer:Dropbox%20(Safe%20Load%20Program):Safe%20Load%20Program%20team%20folder:Safe_Load_General:Terminal%20Vehicle%20Inspections:2016:2016%20-%20Common%20Inspections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estringer:Dropbox%20(Safe%20Load%20Program):Safe%20Load%20Program%20team%20folder:Safe_Load_General:Terminal%20Vehicle%20Inspections:2016:2016%20-%20Common%20Inspections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estringer:Dropbox%20(Safe%20Load%20Program):Safe%20Load%20Program%20team%20folder:Safe_Load_General:Terminal%20Vehicle%20Inspections:2016:2016%20-%20Common%20Inspections%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estringer:Desktop:Tanker%20Ag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estringer:Desktop:Tanker%20Ag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estringer:Desktop:Tanker%20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596 </a:t>
            </a:r>
            <a:r>
              <a:rPr lang="en-US" sz="1800" b="1" i="0" u="none" strike="noStrike" baseline="0" dirty="0" smtClean="0">
                <a:effectLst/>
              </a:rPr>
              <a:t>Vehicles audited</a:t>
            </a:r>
            <a:r>
              <a:rPr lang="en-US" sz="1800" b="1" i="0" u="none" strike="noStrike" baseline="0" dirty="0" smtClean="0"/>
              <a:t> 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Sum!$B$3:$B$4</c:f>
              <c:strCache>
                <c:ptCount val="1"/>
                <c:pt idx="0">
                  <c:v>Aust 596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Sum!$A$5:$A$7</c:f>
              <c:strCache>
                <c:ptCount val="3"/>
                <c:pt idx="0">
                  <c:v>Vehicle loading safety risk</c:v>
                </c:pt>
                <c:pt idx="1">
                  <c:v>Compliance violation</c:v>
                </c:pt>
                <c:pt idx="2">
                  <c:v>Vehicle maintenance </c:v>
                </c:pt>
              </c:strCache>
            </c:strRef>
          </c:cat>
          <c:val>
            <c:numRef>
              <c:f>Sum!$B$5:$B$7</c:f>
              <c:numCache>
                <c:formatCode>General</c:formatCode>
                <c:ptCount val="3"/>
                <c:pt idx="0">
                  <c:v>86.0</c:v>
                </c:pt>
                <c:pt idx="1">
                  <c:v>100.0</c:v>
                </c:pt>
                <c:pt idx="2">
                  <c:v>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South Aust Tanker Age</c:v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(SA!$O$203,SA!$O$213,SA!$O$222,SA!$O$227,SA!$O$232)</c:f>
              <c:strCache>
                <c:ptCount val="5"/>
                <c:pt idx="0">
                  <c:v>&gt;30Yrs</c:v>
                </c:pt>
                <c:pt idx="1">
                  <c:v>&gt;20Yrs</c:v>
                </c:pt>
                <c:pt idx="2">
                  <c:v>&gt;10Yrs</c:v>
                </c:pt>
                <c:pt idx="3">
                  <c:v>&lt;10Yrs</c:v>
                </c:pt>
                <c:pt idx="4">
                  <c:v>&lt;5Yrs</c:v>
                </c:pt>
              </c:strCache>
            </c:strRef>
          </c:cat>
          <c:val>
            <c:numRef>
              <c:f>(SA!$N$203,SA!$N$213,SA!$N$222,SA!$N$227,SA!$N$232)</c:f>
              <c:numCache>
                <c:formatCode>0.0%</c:formatCode>
                <c:ptCount val="5"/>
                <c:pt idx="0">
                  <c:v>0.0</c:v>
                </c:pt>
                <c:pt idx="1">
                  <c:v>0.142857142857143</c:v>
                </c:pt>
                <c:pt idx="2">
                  <c:v>0.362244897959184</c:v>
                </c:pt>
                <c:pt idx="3">
                  <c:v>0.341836734693877</c:v>
                </c:pt>
                <c:pt idx="4">
                  <c:v>0.183673469387755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chemeClr val="tx1"/>
        </a:solidFill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Western Aust Tanker Age</c:v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(WA!$O$605,WA!$O$615,WA!$O$624,WA!$O$629,WA!$O$634)</c:f>
              <c:strCache>
                <c:ptCount val="5"/>
                <c:pt idx="0">
                  <c:v>&gt;30Yrs</c:v>
                </c:pt>
                <c:pt idx="1">
                  <c:v>&gt;20Yrs</c:v>
                </c:pt>
                <c:pt idx="2">
                  <c:v>&gt;10Yrs</c:v>
                </c:pt>
                <c:pt idx="3">
                  <c:v>&lt;10Yrs</c:v>
                </c:pt>
                <c:pt idx="4">
                  <c:v>&lt;5Yrs</c:v>
                </c:pt>
              </c:strCache>
            </c:strRef>
          </c:cat>
          <c:val>
            <c:numRef>
              <c:f>(WA!$N$605,WA!$N$615,WA!$N$624,WA!$N$629,WA!$N$634)</c:f>
              <c:numCache>
                <c:formatCode>0.0%</c:formatCode>
                <c:ptCount val="5"/>
                <c:pt idx="0">
                  <c:v>0.0117647058823529</c:v>
                </c:pt>
                <c:pt idx="1">
                  <c:v>0.0403361344537815</c:v>
                </c:pt>
                <c:pt idx="2">
                  <c:v>0.186554621848739</c:v>
                </c:pt>
                <c:pt idx="3">
                  <c:v>0.267226890756302</c:v>
                </c:pt>
                <c:pt idx="4">
                  <c:v>0.500840336134454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Northern Territory Tanker Age</c:v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(NT!$O$197,NT!$O$207,NT!$O$216,NT!$O$221,NT!$O$226)</c:f>
              <c:strCache>
                <c:ptCount val="5"/>
                <c:pt idx="0">
                  <c:v>&gt;30Yrs</c:v>
                </c:pt>
                <c:pt idx="1">
                  <c:v>&gt;20Yrs</c:v>
                </c:pt>
                <c:pt idx="2">
                  <c:v>&gt;10Yrs</c:v>
                </c:pt>
                <c:pt idx="3">
                  <c:v>&lt;10Yrs</c:v>
                </c:pt>
                <c:pt idx="4">
                  <c:v>&lt;5Yrs</c:v>
                </c:pt>
              </c:strCache>
            </c:strRef>
          </c:cat>
          <c:val>
            <c:numRef>
              <c:f>(NT!$N$197,NT!$N$207,NT!$N$216,NT!$N$221,NT!$N$226)</c:f>
              <c:numCache>
                <c:formatCode>0.0%</c:formatCode>
                <c:ptCount val="5"/>
                <c:pt idx="0">
                  <c:v>0.0106951871657754</c:v>
                </c:pt>
                <c:pt idx="1">
                  <c:v>0.0748663101604278</c:v>
                </c:pt>
                <c:pt idx="2">
                  <c:v>0.251336898395722</c:v>
                </c:pt>
                <c:pt idx="3">
                  <c:v>0.267379679144385</c:v>
                </c:pt>
                <c:pt idx="4">
                  <c:v>0.411764705882353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Vehicle</a:t>
            </a:r>
            <a:r>
              <a:rPr lang="en-US" baseline="0" dirty="0" smtClean="0"/>
              <a:t> Faults 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21106736657917"/>
          <c:y val="0.112186922412763"/>
          <c:w val="0.873167104111986"/>
          <c:h val="0.609118887491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Sum!$B$3</c:f>
              <c:strCache>
                <c:ptCount val="1"/>
                <c:pt idx="0">
                  <c:v>Aust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Sum!$AA$4:$AU$4</c:f>
              <c:strCache>
                <c:ptCount val="21"/>
                <c:pt idx="0">
                  <c:v>Exposed electrical wiring</c:v>
                </c:pt>
                <c:pt idx="1">
                  <c:v>Worn loading valves</c:v>
                </c:pt>
                <c:pt idx="2">
                  <c:v>Vapour hose out of test date</c:v>
                </c:pt>
                <c:pt idx="3">
                  <c:v>Pass-2-Load label expired</c:v>
                </c:pt>
                <c:pt idx="4">
                  <c:v>DG label expired or missing</c:v>
                </c:pt>
                <c:pt idx="5">
                  <c:v>Brake door alarm not audible</c:v>
                </c:pt>
                <c:pt idx="6">
                  <c:v>Brake door alarm not working</c:v>
                </c:pt>
                <c:pt idx="7">
                  <c:v>Brake door alarm not fitted</c:v>
                </c:pt>
                <c:pt idx="8">
                  <c:v>Safety labels not fitted</c:v>
                </c:pt>
                <c:pt idx="9">
                  <c:v>Incorrect exhaust shielding</c:v>
                </c:pt>
                <c:pt idx="10">
                  <c:v>Fire extinguisher out of date</c:v>
                </c:pt>
                <c:pt idx="11">
                  <c:v>No torch or not working</c:v>
                </c:pt>
                <c:pt idx="12">
                  <c:v>Eyewash not fitted</c:v>
                </c:pt>
                <c:pt idx="13">
                  <c:v>EPG or EIP not compliant </c:v>
                </c:pt>
                <c:pt idx="14">
                  <c:v>Isolation switch in wrong place</c:v>
                </c:pt>
                <c:pt idx="15">
                  <c:v>Fuel leaks and weeps</c:v>
                </c:pt>
                <c:pt idx="16">
                  <c:v>Drive away protection fault</c:v>
                </c:pt>
                <c:pt idx="17">
                  <c:v>Emerg stop not working </c:v>
                </c:pt>
                <c:pt idx="18">
                  <c:v>Internal valve not working </c:v>
                </c:pt>
                <c:pt idx="19">
                  <c:v>Dust cap missing or not secured</c:v>
                </c:pt>
                <c:pt idx="20">
                  <c:v>Maintenance fault other</c:v>
                </c:pt>
              </c:strCache>
            </c:strRef>
          </c:cat>
          <c:val>
            <c:numRef>
              <c:f>(Sum!$AA$27:$AG$27,Sum!$AI$27,Sum!$AJ$27:$AU$27)</c:f>
              <c:numCache>
                <c:formatCode>General</c:formatCode>
                <c:ptCount val="20"/>
                <c:pt idx="0">
                  <c:v>62.0</c:v>
                </c:pt>
                <c:pt idx="1">
                  <c:v>37.0</c:v>
                </c:pt>
                <c:pt idx="2">
                  <c:v>7.0</c:v>
                </c:pt>
                <c:pt idx="3">
                  <c:v>13.0</c:v>
                </c:pt>
                <c:pt idx="4">
                  <c:v>6.0</c:v>
                </c:pt>
                <c:pt idx="5">
                  <c:v>2.0</c:v>
                </c:pt>
                <c:pt idx="6">
                  <c:v>5.0</c:v>
                </c:pt>
                <c:pt idx="7">
                  <c:v>17.0</c:v>
                </c:pt>
                <c:pt idx="8">
                  <c:v>1.0</c:v>
                </c:pt>
                <c:pt idx="9">
                  <c:v>31.0</c:v>
                </c:pt>
                <c:pt idx="10">
                  <c:v>9.0</c:v>
                </c:pt>
                <c:pt idx="11">
                  <c:v>2.0</c:v>
                </c:pt>
                <c:pt idx="12">
                  <c:v>21.0</c:v>
                </c:pt>
                <c:pt idx="13">
                  <c:v>1.0</c:v>
                </c:pt>
                <c:pt idx="14">
                  <c:v>3.0</c:v>
                </c:pt>
                <c:pt idx="15">
                  <c:v>5.0</c:v>
                </c:pt>
                <c:pt idx="16">
                  <c:v>1.0</c:v>
                </c:pt>
                <c:pt idx="17">
                  <c:v>2.0</c:v>
                </c:pt>
                <c:pt idx="18">
                  <c:v>4.0</c:v>
                </c:pt>
                <c:pt idx="19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620040"/>
        <c:axId val="2146251496"/>
      </c:barChart>
      <c:valAx>
        <c:axId val="2146251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1620040"/>
        <c:crosses val="autoZero"/>
        <c:crossBetween val="between"/>
      </c:valAx>
      <c:catAx>
        <c:axId val="2091620040"/>
        <c:scaling>
          <c:orientation val="minMax"/>
        </c:scaling>
        <c:delete val="0"/>
        <c:axPos val="b"/>
        <c:majorTickMark val="out"/>
        <c:minorTickMark val="none"/>
        <c:tickLblPos val="nextTo"/>
        <c:crossAx val="21462514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NSW </a:t>
            </a:r>
            <a:r>
              <a:rPr lang="en-US" dirty="0" smtClean="0"/>
              <a:t>190 Vehicles audited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Sum!$C$3:$C$4</c:f>
              <c:strCache>
                <c:ptCount val="1"/>
                <c:pt idx="0">
                  <c:v>NSW 190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Sum!$A$5:$A$7</c:f>
              <c:strCache>
                <c:ptCount val="3"/>
                <c:pt idx="0">
                  <c:v>Vehicle loading safety risk</c:v>
                </c:pt>
                <c:pt idx="1">
                  <c:v>Compliance violation</c:v>
                </c:pt>
                <c:pt idx="2">
                  <c:v>Vehicle maintenance </c:v>
                </c:pt>
              </c:strCache>
            </c:strRef>
          </c:cat>
          <c:val>
            <c:numRef>
              <c:f>Sum!$C$5:$C$7</c:f>
              <c:numCache>
                <c:formatCode>General</c:formatCode>
                <c:ptCount val="3"/>
                <c:pt idx="0">
                  <c:v>11.0</c:v>
                </c:pt>
                <c:pt idx="1">
                  <c:v>32.0</c:v>
                </c:pt>
                <c:pt idx="2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VIC </a:t>
            </a:r>
            <a:r>
              <a:rPr lang="en-US" dirty="0" smtClean="0"/>
              <a:t>130 </a:t>
            </a:r>
            <a:r>
              <a:rPr lang="en-US" sz="1800" b="1" i="0" u="none" strike="noStrike" baseline="0" dirty="0" smtClean="0">
                <a:effectLst/>
              </a:rPr>
              <a:t>Vehicles audited</a:t>
            </a:r>
            <a:r>
              <a:rPr lang="en-US" sz="1800" b="1" i="0" u="none" strike="noStrike" baseline="0" dirty="0" smtClean="0"/>
              <a:t> 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Sum!$D$3:$D$4</c:f>
              <c:strCache>
                <c:ptCount val="1"/>
                <c:pt idx="0">
                  <c:v>VIC 130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Sum!$A$5:$A$7</c:f>
              <c:strCache>
                <c:ptCount val="3"/>
                <c:pt idx="0">
                  <c:v>Vehicle loading safety risk</c:v>
                </c:pt>
                <c:pt idx="1">
                  <c:v>Compliance violation</c:v>
                </c:pt>
                <c:pt idx="2">
                  <c:v>Vehicle maintenance </c:v>
                </c:pt>
              </c:strCache>
            </c:strRef>
          </c:cat>
          <c:val>
            <c:numRef>
              <c:f>Sum!$D$5:$D$7</c:f>
              <c:numCache>
                <c:formatCode>General</c:formatCode>
                <c:ptCount val="3"/>
                <c:pt idx="0">
                  <c:v>16.0</c:v>
                </c:pt>
                <c:pt idx="1">
                  <c:v>27.0</c:v>
                </c:pt>
                <c:pt idx="2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SA </a:t>
            </a:r>
            <a:r>
              <a:rPr lang="en-US" dirty="0" smtClean="0"/>
              <a:t>140 </a:t>
            </a:r>
            <a:r>
              <a:rPr lang="en-US" sz="1800" b="1" i="0" u="none" strike="noStrike" baseline="0" dirty="0" smtClean="0">
                <a:effectLst/>
              </a:rPr>
              <a:t>Vehicles audited</a:t>
            </a:r>
            <a:r>
              <a:rPr lang="en-US" sz="1800" b="1" i="0" u="none" strike="noStrike" baseline="0" dirty="0" smtClean="0"/>
              <a:t> 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Sum!$F$3:$F$4</c:f>
              <c:strCache>
                <c:ptCount val="1"/>
                <c:pt idx="0">
                  <c:v>SA 140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Sum!$A$5:$A$7</c:f>
              <c:strCache>
                <c:ptCount val="3"/>
                <c:pt idx="0">
                  <c:v>Vehicle loading safety risk</c:v>
                </c:pt>
                <c:pt idx="1">
                  <c:v>Compliance violation</c:v>
                </c:pt>
                <c:pt idx="2">
                  <c:v>Vehicle maintenance </c:v>
                </c:pt>
              </c:strCache>
            </c:strRef>
          </c:cat>
          <c:val>
            <c:numRef>
              <c:f>Sum!$F$5:$F$7</c:f>
              <c:numCache>
                <c:formatCode>General</c:formatCode>
                <c:ptCount val="3"/>
                <c:pt idx="0">
                  <c:v>45.0</c:v>
                </c:pt>
                <c:pt idx="1">
                  <c:v>25.0</c:v>
                </c:pt>
                <c:pt idx="2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WA </a:t>
            </a:r>
            <a:r>
              <a:rPr lang="en-US" dirty="0" smtClean="0"/>
              <a:t>98 </a:t>
            </a:r>
            <a:r>
              <a:rPr lang="en-US" sz="1800" b="1" i="0" u="none" strike="noStrike" baseline="0" dirty="0" smtClean="0">
                <a:effectLst/>
              </a:rPr>
              <a:t>Vehicles audited</a:t>
            </a:r>
            <a:r>
              <a:rPr lang="en-US" sz="1800" b="1" i="0" u="none" strike="noStrike" baseline="0" dirty="0" smtClean="0"/>
              <a:t> 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Sum!$G$3:$G$4</c:f>
              <c:strCache>
                <c:ptCount val="1"/>
                <c:pt idx="0">
                  <c:v>WA 98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Sum!$A$5:$A$7</c:f>
              <c:strCache>
                <c:ptCount val="3"/>
                <c:pt idx="0">
                  <c:v>Vehicle loading safety risk</c:v>
                </c:pt>
                <c:pt idx="1">
                  <c:v>Compliance violation</c:v>
                </c:pt>
                <c:pt idx="2">
                  <c:v>Vehicle maintenance </c:v>
                </c:pt>
              </c:strCache>
            </c:strRef>
          </c:cat>
          <c:val>
            <c:numRef>
              <c:f>Sum!$G$5:$G$7</c:f>
              <c:numCache>
                <c:formatCode>General</c:formatCode>
                <c:ptCount val="3"/>
                <c:pt idx="0">
                  <c:v>13.0</c:v>
                </c:pt>
                <c:pt idx="1">
                  <c:v>9.0</c:v>
                </c:pt>
                <c:pt idx="2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NSW Tanker Age</c:v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(NSW!$O$331,NSW!$O$341,NSW!$O$350,NSW!$O$355,NSW!$O$360)</c:f>
              <c:strCache>
                <c:ptCount val="5"/>
                <c:pt idx="0">
                  <c:v>&gt;30Yrs</c:v>
                </c:pt>
                <c:pt idx="1">
                  <c:v>&gt;20Yrs</c:v>
                </c:pt>
                <c:pt idx="2">
                  <c:v>&gt;10Yrs</c:v>
                </c:pt>
                <c:pt idx="3">
                  <c:v>&lt;10Yrs</c:v>
                </c:pt>
                <c:pt idx="4">
                  <c:v>&lt;5Yrs</c:v>
                </c:pt>
              </c:strCache>
            </c:strRef>
          </c:cat>
          <c:val>
            <c:numRef>
              <c:f>(NSW!$N$331,NSW!$N$341,NSW!$N$350,NSW!$N$355,NSW!$N$360)</c:f>
              <c:numCache>
                <c:formatCode>0.0%</c:formatCode>
                <c:ptCount val="5"/>
                <c:pt idx="0">
                  <c:v>0.00619195046439628</c:v>
                </c:pt>
                <c:pt idx="1">
                  <c:v>0.0835913312693498</c:v>
                </c:pt>
                <c:pt idx="2">
                  <c:v>0.365325077399381</c:v>
                </c:pt>
                <c:pt idx="3">
                  <c:v>0.25077399380805</c:v>
                </c:pt>
                <c:pt idx="4">
                  <c:v>0.306501547987616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Victoria Tanker Age</c:v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(VIC!$O$477,VIC!$O$487,VIC!$O$496,VIC!$O$501,VIC!$O$506)</c:f>
              <c:strCache>
                <c:ptCount val="5"/>
                <c:pt idx="0">
                  <c:v>&gt;30Yrs</c:v>
                </c:pt>
                <c:pt idx="1">
                  <c:v>&gt;20Yrs</c:v>
                </c:pt>
                <c:pt idx="2">
                  <c:v>&gt;10Yrs</c:v>
                </c:pt>
                <c:pt idx="3">
                  <c:v>&lt;10Yrs</c:v>
                </c:pt>
                <c:pt idx="4">
                  <c:v>&lt;5Yrs</c:v>
                </c:pt>
              </c:strCache>
            </c:strRef>
          </c:cat>
          <c:val>
            <c:numRef>
              <c:f>(VIC!$N$477,VIC!$N$487,VIC!$N$496,VIC!$N$501,VIC!$N$506)</c:f>
              <c:numCache>
                <c:formatCode>0.0%</c:formatCode>
                <c:ptCount val="5"/>
                <c:pt idx="0">
                  <c:v>0.00214132762312634</c:v>
                </c:pt>
                <c:pt idx="1">
                  <c:v>0.0406852248394004</c:v>
                </c:pt>
                <c:pt idx="2">
                  <c:v>0.308351177730193</c:v>
                </c:pt>
                <c:pt idx="3">
                  <c:v>0.154175588865096</c:v>
                </c:pt>
                <c:pt idx="4">
                  <c:v>0.501070663811563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chemeClr val="tx1"/>
        </a:solidFill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Queensland Tanker Age</c:v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(QLD!$O$722,QLD!$O$732,QLD!$O$741,QLD!$O$746,QLD!$O$751)</c:f>
              <c:strCache>
                <c:ptCount val="5"/>
                <c:pt idx="0">
                  <c:v>&gt;30Yrs</c:v>
                </c:pt>
                <c:pt idx="1">
                  <c:v>&gt;20Yrs</c:v>
                </c:pt>
                <c:pt idx="2">
                  <c:v>&gt;10Yrs</c:v>
                </c:pt>
                <c:pt idx="3">
                  <c:v>&lt;10Yrs</c:v>
                </c:pt>
                <c:pt idx="4">
                  <c:v>&lt;5Yrs</c:v>
                </c:pt>
              </c:strCache>
            </c:strRef>
          </c:cat>
          <c:val>
            <c:numRef>
              <c:f>(QLD!$N$722,QLD!$N$732,QLD!$N$741,QLD!$N$746,QLD!$N$751)</c:f>
              <c:numCache>
                <c:formatCode>0.0%</c:formatCode>
                <c:ptCount val="5"/>
                <c:pt idx="0">
                  <c:v>0.00280504908835905</c:v>
                </c:pt>
                <c:pt idx="1">
                  <c:v>0.02945301542777</c:v>
                </c:pt>
                <c:pt idx="2">
                  <c:v>0.228611500701262</c:v>
                </c:pt>
                <c:pt idx="3">
                  <c:v>0.302945301542777</c:v>
                </c:pt>
                <c:pt idx="4">
                  <c:v>0.450210378681627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chemeClr val="tx1"/>
        </a:solidFill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E6F-6980-4EA2-875C-6E0E014C57F5}" type="datetimeFigureOut">
              <a:rPr lang="en-AU" smtClean="0"/>
              <a:pPr/>
              <a:t>12/09/16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D3BE-C772-4359-96E9-24FB5001411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E6F-6980-4EA2-875C-6E0E014C57F5}" type="datetimeFigureOut">
              <a:rPr lang="en-AU" smtClean="0"/>
              <a:pPr/>
              <a:t>12/09/16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D3BE-C772-4359-96E9-24FB5001411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E6F-6980-4EA2-875C-6E0E014C57F5}" type="datetimeFigureOut">
              <a:rPr lang="en-AU" smtClean="0"/>
              <a:pPr/>
              <a:t>12/09/16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D3BE-C772-4359-96E9-24FB5001411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E6F-6980-4EA2-875C-6E0E014C57F5}" type="datetimeFigureOut">
              <a:rPr lang="en-AU" smtClean="0"/>
              <a:pPr/>
              <a:t>12/09/16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D3BE-C772-4359-96E9-24FB5001411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E6F-6980-4EA2-875C-6E0E014C57F5}" type="datetimeFigureOut">
              <a:rPr lang="en-AU" smtClean="0"/>
              <a:pPr/>
              <a:t>12/09/16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D3BE-C772-4359-96E9-24FB5001411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E6F-6980-4EA2-875C-6E0E014C57F5}" type="datetimeFigureOut">
              <a:rPr lang="en-AU" smtClean="0"/>
              <a:pPr/>
              <a:t>12/09/16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D3BE-C772-4359-96E9-24FB5001411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E6F-6980-4EA2-875C-6E0E014C57F5}" type="datetimeFigureOut">
              <a:rPr lang="en-AU" smtClean="0"/>
              <a:pPr/>
              <a:t>12/09/16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D3BE-C772-4359-96E9-24FB5001411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E6F-6980-4EA2-875C-6E0E014C57F5}" type="datetimeFigureOut">
              <a:rPr lang="en-AU" smtClean="0"/>
              <a:pPr/>
              <a:t>12/09/16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D3BE-C772-4359-96E9-24FB5001411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E6F-6980-4EA2-875C-6E0E014C57F5}" type="datetimeFigureOut">
              <a:rPr lang="en-AU" smtClean="0"/>
              <a:pPr/>
              <a:t>12/09/16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D3BE-C772-4359-96E9-24FB5001411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E6F-6980-4EA2-875C-6E0E014C57F5}" type="datetimeFigureOut">
              <a:rPr lang="en-AU" smtClean="0"/>
              <a:pPr/>
              <a:t>12/09/16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D3BE-C772-4359-96E9-24FB5001411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E6F-6980-4EA2-875C-6E0E014C57F5}" type="datetimeFigureOut">
              <a:rPr lang="en-AU" smtClean="0"/>
              <a:pPr/>
              <a:t>12/09/16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D3BE-C772-4359-96E9-24FB5001411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EE6F-6980-4EA2-875C-6E0E014C57F5}" type="datetimeFigureOut">
              <a:rPr lang="en-AU" smtClean="0"/>
              <a:pPr/>
              <a:t>12/09/16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D3BE-C772-4359-96E9-24FB5001411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2" cstate="print"/>
          <a:srcRect b="75200"/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852936"/>
            <a:ext cx="73917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SLP commenced in 2009 with 3 Partners BP, Caltex and Viva Energy (Shell)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6,300 Drivers trained under the SLP Load Training Program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Vehicle Compliance Program (VCP) commenced in 2016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6750 vehicles have been entered into the VCP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Pass-2-Load Program completes 14,000 vehicle inspections a year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SLP Random independent inspection program expanding this to 3,200</a:t>
            </a:r>
            <a:br>
              <a:rPr lang="en-US" dirty="0" smtClean="0"/>
            </a:br>
            <a:r>
              <a:rPr lang="en-US" dirty="0" smtClean="0"/>
              <a:t>random inspections in 2017.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1772816"/>
            <a:ext cx="7140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Safe Load Program 2016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87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.JPG"/>
          <p:cNvPicPr>
            <a:picLocks noChangeAspect="1"/>
          </p:cNvPicPr>
          <p:nvPr/>
        </p:nvPicPr>
        <p:blipFill rotWithShape="1">
          <a:blip r:embed="rId2" cstate="print"/>
          <a:srcRect b="76153"/>
          <a:stretch/>
        </p:blipFill>
        <p:spPr>
          <a:xfrm>
            <a:off x="0" y="5084093"/>
            <a:ext cx="9144000" cy="1773907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477448"/>
              </p:ext>
            </p:extLst>
          </p:nvPr>
        </p:nvGraphicFramePr>
        <p:xfrm>
          <a:off x="0" y="0"/>
          <a:ext cx="9144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.JPG"/>
          <p:cNvPicPr>
            <a:picLocks noChangeAspect="1"/>
          </p:cNvPicPr>
          <p:nvPr/>
        </p:nvPicPr>
        <p:blipFill rotWithShape="1">
          <a:blip r:embed="rId2" cstate="print"/>
          <a:srcRect b="76458"/>
          <a:stretch/>
        </p:blipFill>
        <p:spPr>
          <a:xfrm>
            <a:off x="0" y="5106770"/>
            <a:ext cx="9144000" cy="1751230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202363"/>
              </p:ext>
            </p:extLst>
          </p:nvPr>
        </p:nvGraphicFramePr>
        <p:xfrm>
          <a:off x="0" y="-4908"/>
          <a:ext cx="9144000" cy="516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587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.JPG"/>
          <p:cNvPicPr>
            <a:picLocks noChangeAspect="1"/>
          </p:cNvPicPr>
          <p:nvPr/>
        </p:nvPicPr>
        <p:blipFill rotWithShape="1">
          <a:blip r:embed="rId2" cstate="print"/>
          <a:srcRect b="76246"/>
          <a:stretch/>
        </p:blipFill>
        <p:spPr>
          <a:xfrm>
            <a:off x="0" y="5090993"/>
            <a:ext cx="9144000" cy="1767007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688403"/>
              </p:ext>
            </p:extLst>
          </p:nvPr>
        </p:nvGraphicFramePr>
        <p:xfrm>
          <a:off x="0" y="0"/>
          <a:ext cx="453136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883253"/>
              </p:ext>
            </p:extLst>
          </p:nvPr>
        </p:nvGraphicFramePr>
        <p:xfrm>
          <a:off x="4509476" y="0"/>
          <a:ext cx="4644008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4716016" y="4653136"/>
            <a:ext cx="4248472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.JPG"/>
          <p:cNvPicPr>
            <a:picLocks noChangeAspect="1"/>
          </p:cNvPicPr>
          <p:nvPr/>
        </p:nvPicPr>
        <p:blipFill rotWithShape="1">
          <a:blip r:embed="rId2" cstate="print"/>
          <a:srcRect b="76883"/>
          <a:stretch/>
        </p:blipFill>
        <p:spPr>
          <a:xfrm>
            <a:off x="0" y="5138323"/>
            <a:ext cx="9144000" cy="1719677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956148"/>
              </p:ext>
            </p:extLst>
          </p:nvPr>
        </p:nvGraphicFramePr>
        <p:xfrm>
          <a:off x="-2191" y="0"/>
          <a:ext cx="4538133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045647"/>
              </p:ext>
            </p:extLst>
          </p:nvPr>
        </p:nvGraphicFramePr>
        <p:xfrm>
          <a:off x="4499992" y="0"/>
          <a:ext cx="4644008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4644008" y="4725144"/>
            <a:ext cx="4248472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.JPG"/>
          <p:cNvPicPr>
            <a:picLocks noChangeAspect="1"/>
          </p:cNvPicPr>
          <p:nvPr/>
        </p:nvPicPr>
        <p:blipFill rotWithShape="1">
          <a:blip r:embed="rId2" cstate="print"/>
          <a:srcRect b="76034"/>
          <a:stretch/>
        </p:blipFill>
        <p:spPr>
          <a:xfrm>
            <a:off x="-5775" y="5075216"/>
            <a:ext cx="9144000" cy="1782784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676848"/>
              </p:ext>
            </p:extLst>
          </p:nvPr>
        </p:nvGraphicFramePr>
        <p:xfrm>
          <a:off x="0" y="0"/>
          <a:ext cx="4524524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349151"/>
              </p:ext>
            </p:extLst>
          </p:nvPr>
        </p:nvGraphicFramePr>
        <p:xfrm>
          <a:off x="4499992" y="0"/>
          <a:ext cx="4644008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4716016" y="4653136"/>
            <a:ext cx="4248472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2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.JPG"/>
          <p:cNvPicPr>
            <a:picLocks noChangeAspect="1"/>
          </p:cNvPicPr>
          <p:nvPr/>
        </p:nvPicPr>
        <p:blipFill rotWithShape="1">
          <a:blip r:embed="rId2" cstate="print"/>
          <a:srcRect b="76458"/>
          <a:stretch/>
        </p:blipFill>
        <p:spPr>
          <a:xfrm>
            <a:off x="0" y="5106770"/>
            <a:ext cx="9144000" cy="1751230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295635"/>
              </p:ext>
            </p:extLst>
          </p:nvPr>
        </p:nvGraphicFramePr>
        <p:xfrm>
          <a:off x="0" y="1166"/>
          <a:ext cx="4774332" cy="51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423621"/>
              </p:ext>
            </p:extLst>
          </p:nvPr>
        </p:nvGraphicFramePr>
        <p:xfrm>
          <a:off x="4716016" y="0"/>
          <a:ext cx="4427984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4716016" y="4653136"/>
            <a:ext cx="4248472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2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.JPG"/>
          <p:cNvPicPr>
            <a:picLocks noChangeAspect="1"/>
          </p:cNvPicPr>
          <p:nvPr/>
        </p:nvPicPr>
        <p:blipFill rotWithShape="1">
          <a:blip r:embed="rId2" cstate="print"/>
          <a:srcRect b="76352"/>
          <a:stretch/>
        </p:blipFill>
        <p:spPr>
          <a:xfrm>
            <a:off x="0" y="5098881"/>
            <a:ext cx="9144000" cy="1759119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912614"/>
              </p:ext>
            </p:extLst>
          </p:nvPr>
        </p:nvGraphicFramePr>
        <p:xfrm>
          <a:off x="0" y="0"/>
          <a:ext cx="457964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136543"/>
              </p:ext>
            </p:extLst>
          </p:nvPr>
        </p:nvGraphicFramePr>
        <p:xfrm>
          <a:off x="4571812" y="0"/>
          <a:ext cx="4572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4716016" y="4653136"/>
            <a:ext cx="4248472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2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2" cstate="print"/>
          <a:srcRect b="75200"/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16832"/>
            <a:ext cx="5132627" cy="2736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7663">
            <a:off x="5968810" y="2167473"/>
            <a:ext cx="1320070" cy="2564904"/>
          </a:xfrm>
          <a:prstGeom prst="rect">
            <a:avLst/>
          </a:prstGeom>
        </p:spPr>
      </p:pic>
      <p:pic>
        <p:nvPicPr>
          <p:cNvPr id="4" name="Picture 3" descr="Internals Open.jpg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53136"/>
            <a:ext cx="1335059" cy="1780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Qty to grou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97152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-20151127-0069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97152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4322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62</Words>
  <Application>Microsoft Macintosh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SLP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Lee.Stringer</dc:creator>
  <cp:keywords/>
  <dc:description/>
  <cp:lastModifiedBy>Lee Stringer</cp:lastModifiedBy>
  <cp:revision>222</cp:revision>
  <dcterms:created xsi:type="dcterms:W3CDTF">2012-03-29T05:37:47Z</dcterms:created>
  <dcterms:modified xsi:type="dcterms:W3CDTF">2016-09-13T04:13:58Z</dcterms:modified>
  <cp:category/>
</cp:coreProperties>
</file>