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4" r:id="rId2"/>
    <p:sldId id="464" r:id="rId3"/>
    <p:sldId id="493" r:id="rId4"/>
    <p:sldId id="421" r:id="rId5"/>
    <p:sldId id="495" r:id="rId6"/>
    <p:sldId id="498" r:id="rId7"/>
    <p:sldId id="502" r:id="rId8"/>
    <p:sldId id="494" r:id="rId9"/>
    <p:sldId id="473" r:id="rId10"/>
    <p:sldId id="497" r:id="rId11"/>
    <p:sldId id="500" r:id="rId12"/>
    <p:sldId id="477" r:id="rId13"/>
    <p:sldId id="503" r:id="rId14"/>
  </p:sldIdLst>
  <p:sldSz cx="10287000" cy="6858000" type="35mm"/>
  <p:notesSz cx="6797675" cy="9926638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P TypographicSymbols" pitchFamily="2" charset="2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P TypographicSymbols" pitchFamily="2" charset="2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P TypographicSymbols" pitchFamily="2" charset="2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P TypographicSymbols" pitchFamily="2" charset="2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P TypographicSymbols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WP TypographicSymbols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WP TypographicSymbols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WP TypographicSymbols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WP TypographicSymbols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ey Mark" initials="CM" lastIdx="3" clrIdx="0">
    <p:extLst>
      <p:ext uri="{19B8F6BF-5375-455C-9EA6-DF929625EA0E}">
        <p15:presenceInfo xmlns:p15="http://schemas.microsoft.com/office/powerpoint/2012/main" userId="S-1-5-21-2721282484-2951877577-328924344-8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33CC"/>
    <a:srgbClr val="3333FF"/>
    <a:srgbClr val="FF0000"/>
    <a:srgbClr val="FFFF99"/>
    <a:srgbClr val="FFFF00"/>
    <a:srgbClr val="FF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5" autoAdjust="0"/>
    <p:restoredTop sz="75447" autoAdjust="0"/>
  </p:normalViewPr>
  <p:slideViewPr>
    <p:cSldViewPr>
      <p:cViewPr varScale="1">
        <p:scale>
          <a:sx n="69" d="100"/>
          <a:sy n="69" d="100"/>
        </p:scale>
        <p:origin x="1182" y="7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notesViewPr>
    <p:cSldViewPr>
      <p:cViewPr varScale="1">
        <p:scale>
          <a:sx n="45" d="100"/>
          <a:sy n="45" d="100"/>
        </p:scale>
        <p:origin x="-1757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063" tIns="48031" rIns="96063" bIns="48031" numCol="1" anchor="t" anchorCtr="0" compatLnSpc="1">
            <a:prstTxWarp prst="textNoShape">
              <a:avLst/>
            </a:prstTxWarp>
          </a:bodyPr>
          <a:lstStyle>
            <a:lvl1pPr algn="l" defTabSz="96043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7827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063" tIns="48031" rIns="96063" bIns="48031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98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063" tIns="48031" rIns="96063" bIns="48031" numCol="1" anchor="t" anchorCtr="0" compatLnSpc="1">
            <a:prstTxWarp prst="textNoShape">
              <a:avLst/>
            </a:prstTxWarp>
          </a:bodyPr>
          <a:lstStyle>
            <a:lvl1pPr algn="l" defTabSz="96043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063" tIns="48031" rIns="96063" bIns="48031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744538"/>
            <a:ext cx="5584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063" tIns="48031" rIns="96063" bIns="48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063" tIns="48031" rIns="96063" bIns="48031" numCol="1" anchor="b" anchorCtr="0" compatLnSpc="1">
            <a:prstTxWarp prst="textNoShape">
              <a:avLst/>
            </a:prstTxWarp>
          </a:bodyPr>
          <a:lstStyle>
            <a:lvl1pPr algn="l" defTabSz="96043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063" tIns="48031" rIns="96063" bIns="48031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fld id="{6A2E0195-7232-4633-8E01-1292E05C16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70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778655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400" baseline="0" dirty="0" smtClean="0"/>
              <a:t>Ensuring </a:t>
            </a:r>
            <a:r>
              <a:rPr lang="en-AU" sz="2400" baseline="0" dirty="0" smtClean="0"/>
              <a:t>periodic checking of vehicles should reduce the reliance on random compliance operations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E0195-7232-4633-8E01-1292E05C16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23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E0195-7232-4633-8E01-1292E05C16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59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New signage will look similar to prohibited routed signs in Victoria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E0195-7232-4633-8E01-1292E05C16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8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E0195-7232-4633-8E01-1292E05C16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Major</a:t>
            </a:r>
            <a:r>
              <a:rPr lang="en-AU" sz="2400" baseline="0" dirty="0" smtClean="0"/>
              <a:t> focus areas the EPA has been working on during 2015-16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E0195-7232-4633-8E01-1292E05C16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0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E0195-7232-4633-8E01-1292E05C16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2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98% Sulfuric tanker leaking</a:t>
            </a:r>
            <a:r>
              <a:rPr lang="en-AU" sz="2400" baseline="0" dirty="0" smtClean="0"/>
              <a:t> in three separate places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E0195-7232-4633-8E01-1292E05C16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7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Eastlakes rollover on</a:t>
            </a:r>
            <a:r>
              <a:rPr lang="en-AU" baseline="0" dirty="0" smtClean="0"/>
              <a:t> 18 August 16</a:t>
            </a:r>
          </a:p>
          <a:p>
            <a:r>
              <a:rPr lang="en-AU" baseline="0" dirty="0" smtClean="0"/>
              <a:t>5000L escaped, </a:t>
            </a:r>
            <a:r>
              <a:rPr lang="en-AU" baseline="0" dirty="0" err="1" smtClean="0"/>
              <a:t>cleanup</a:t>
            </a:r>
            <a:r>
              <a:rPr lang="en-AU" baseline="0" dirty="0" smtClean="0"/>
              <a:t> estimated to exceed $1M</a:t>
            </a:r>
          </a:p>
          <a:p>
            <a:r>
              <a:rPr lang="en-AU" baseline="0" dirty="0" err="1" smtClean="0"/>
              <a:t>Undertanker</a:t>
            </a:r>
            <a:r>
              <a:rPr lang="en-AU" baseline="0" dirty="0" smtClean="0"/>
              <a:t> pipework found to be damaged and leaking, 2</a:t>
            </a:r>
            <a:r>
              <a:rPr lang="en-AU" baseline="30000" dirty="0" smtClean="0"/>
              <a:t>nd</a:t>
            </a:r>
            <a:r>
              <a:rPr lang="en-AU" baseline="0" dirty="0" smtClean="0"/>
              <a:t> crew to drain pipework and found 4200 L remaining in tankers</a:t>
            </a:r>
          </a:p>
          <a:p>
            <a:r>
              <a:rPr lang="en-AU" baseline="0" dirty="0" smtClean="0"/>
              <a:t>Considering lessons for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E0195-7232-4633-8E01-1292E05C16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0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Tanker decouple from prime mover on</a:t>
            </a:r>
            <a:r>
              <a:rPr lang="en-AU" baseline="0" dirty="0" smtClean="0"/>
              <a:t> M1 – first compartment breached.  Luckily transporting heavy fuel oil not petrol at the time of incident</a:t>
            </a:r>
          </a:p>
          <a:p>
            <a:r>
              <a:rPr lang="en-AU" baseline="0" dirty="0" smtClean="0"/>
              <a:t>Maintenance of spring in turntable suspected to have contributed to incident.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E0195-7232-4633-8E01-1292E05C16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Compliance</a:t>
            </a:r>
            <a:r>
              <a:rPr lang="en-AU" baseline="0" dirty="0" smtClean="0"/>
              <a:t> efforts covering DG tankers included:</a:t>
            </a:r>
          </a:p>
          <a:p>
            <a:pPr marL="171450" indent="-171450">
              <a:buFontTx/>
              <a:buChar char="-"/>
            </a:pPr>
            <a:r>
              <a:rPr lang="en-AU" baseline="0" dirty="0" err="1" smtClean="0"/>
              <a:t>Eg</a:t>
            </a:r>
            <a:r>
              <a:rPr lang="en-AU" baseline="0" dirty="0" smtClean="0"/>
              <a:t> Port Botany, Marulan </a:t>
            </a:r>
            <a:r>
              <a:rPr lang="en-AU" baseline="0" dirty="0" smtClean="0"/>
              <a:t>with RMS, </a:t>
            </a:r>
            <a:r>
              <a:rPr lang="en-AU" baseline="0" dirty="0" smtClean="0"/>
              <a:t>Police</a:t>
            </a:r>
            <a:endParaRPr lang="en-AU" baseline="0" dirty="0" smtClean="0"/>
          </a:p>
          <a:p>
            <a:pPr marL="171450" indent="-171450">
              <a:buFontTx/>
              <a:buChar char="-"/>
            </a:pPr>
            <a:r>
              <a:rPr lang="en-AU" baseline="0" dirty="0" smtClean="0"/>
              <a:t>Mobile </a:t>
            </a:r>
            <a:r>
              <a:rPr lang="en-AU" baseline="0" dirty="0" smtClean="0"/>
              <a:t>roadside with Highway Patrol </a:t>
            </a:r>
            <a:endParaRPr lang="en-AU" baseline="0" dirty="0" smtClean="0"/>
          </a:p>
          <a:p>
            <a:pPr marL="171450" indent="-171450">
              <a:buFontTx/>
              <a:buChar char="-"/>
            </a:pPr>
            <a:r>
              <a:rPr lang="en-AU" baseline="0" dirty="0" smtClean="0"/>
              <a:t>Depot inspections</a:t>
            </a:r>
            <a:endParaRPr lang="en-AU" baseline="0" dirty="0" smtClean="0"/>
          </a:p>
          <a:p>
            <a:pPr marL="171450" indent="-171450">
              <a:buFontTx/>
              <a:buChar char="-"/>
            </a:pPr>
            <a:endParaRPr lang="en-AU" baseline="0" dirty="0" smtClean="0"/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E0195-7232-4633-8E01-1292E05C16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1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AU" sz="2400" baseline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AU" sz="2400" baseline="0" dirty="0" smtClean="0"/>
              <a:t>Joint compliance work with RMS identifies systematic </a:t>
            </a:r>
            <a:r>
              <a:rPr lang="en-AU" sz="2400" baseline="0" dirty="0" smtClean="0"/>
              <a:t>condition issues </a:t>
            </a:r>
            <a:r>
              <a:rPr lang="en-AU" sz="2400" baseline="0" dirty="0" smtClean="0"/>
              <a:t>in fuel tankers – roadworthiness, maintenance and compliance with ADG Code/AS2809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baseline="0" dirty="0" smtClean="0"/>
              <a:t>Critical safety items like tank closures, drive away protection, leaks and cracks and tank suitability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baseline="0" dirty="0" smtClean="0"/>
              <a:t>EPA obliged to increase attention on addressing tanker vehicle condition </a:t>
            </a:r>
            <a:r>
              <a:rPr lang="en-AU" sz="2400" baseline="0" dirty="0" smtClean="0"/>
              <a:t>issues in more systematic way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E0195-7232-4633-8E01-1292E05C16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Structural</a:t>
            </a:r>
            <a:r>
              <a:rPr lang="en-AU" sz="2400" baseline="0" dirty="0" smtClean="0"/>
              <a:t> corrosion under a tanker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baseline="0" dirty="0" smtClean="0"/>
              <a:t>Questionable welds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baseline="0" dirty="0" err="1" smtClean="0"/>
              <a:t>Driveaway</a:t>
            </a:r>
            <a:r>
              <a:rPr lang="en-AU" sz="2400" baseline="0" dirty="0" smtClean="0"/>
              <a:t> protection bypassed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E0195-7232-4633-8E01-1292E05C16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7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13858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2180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41830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4183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8695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71793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3886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543050"/>
            <a:ext cx="4295775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43050"/>
            <a:ext cx="4295775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793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9445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8935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1138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3104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1800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543050"/>
            <a:ext cx="87439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81000" y="6096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AU">
              <a:latin typeface="Times New Roman" pitchFamily="18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0" y="6397625"/>
            <a:ext cx="10287000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endParaRPr lang="en-AU"/>
          </a:p>
        </p:txBody>
      </p:sp>
      <p:pic>
        <p:nvPicPr>
          <p:cNvPr id="1045" name="Picture 21" descr="EPA logo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188" y="6192838"/>
            <a:ext cx="9366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›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3.jpg@01D1ACF8.D5D83BC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838199" y="1124744"/>
            <a:ext cx="8677275" cy="96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 smtClean="0">
                <a:latin typeface="Helvetica" pitchFamily="34" charset="0"/>
              </a:rPr>
              <a:t>NBTA Bulk Tanker Day 2016</a:t>
            </a:r>
            <a:endParaRPr lang="en-US" sz="3600" b="1" dirty="0">
              <a:latin typeface="Helvetica" pitchFamily="34" charset="0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576386" y="2996952"/>
            <a:ext cx="72009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The Year in </a:t>
            </a:r>
            <a:r>
              <a:rPr lang="en-US" sz="3600" b="1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Review:</a:t>
            </a:r>
            <a:endParaRPr lang="en-US" sz="3600" b="1" dirty="0">
              <a:solidFill>
                <a:srgbClr val="006699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36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NSW EPA perspective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49263" y="607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AU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361950"/>
            <a:ext cx="10287000" cy="78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006699"/>
                </a:solidFill>
              </a:rPr>
              <a:t>Moving to mandated periodic assessment</a:t>
            </a:r>
            <a:endParaRPr lang="en-US" sz="3600" dirty="0">
              <a:solidFill>
                <a:srgbClr val="006699"/>
              </a:solidFill>
            </a:endParaRPr>
          </a:p>
        </p:txBody>
      </p:sp>
      <p:sp>
        <p:nvSpPr>
          <p:cNvPr id="6043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039044" y="1340768"/>
            <a:ext cx="8604250" cy="46085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Every tanker </a:t>
            </a:r>
            <a:r>
              <a:rPr lang="en-US" dirty="0" smtClean="0"/>
              <a:t>should undergo </a:t>
            </a:r>
            <a:r>
              <a:rPr lang="en-US" dirty="0" smtClean="0"/>
              <a:t>a comprehensive compliance, condition and safety </a:t>
            </a:r>
            <a:r>
              <a:rPr lang="en-US" dirty="0" smtClean="0"/>
              <a:t>assessment </a:t>
            </a:r>
            <a:r>
              <a:rPr lang="en-US" dirty="0" smtClean="0"/>
              <a:t>every 5 years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Assessment </a:t>
            </a:r>
            <a:r>
              <a:rPr lang="en-US" dirty="0" smtClean="0"/>
              <a:t>undertaken </a:t>
            </a:r>
            <a:r>
              <a:rPr lang="en-US" dirty="0" smtClean="0"/>
              <a:t>by </a:t>
            </a:r>
            <a:r>
              <a:rPr lang="en-US" dirty="0" smtClean="0"/>
              <a:t>a </a:t>
            </a:r>
            <a:r>
              <a:rPr lang="en-US" dirty="0" err="1" smtClean="0"/>
              <a:t>recognised</a:t>
            </a:r>
            <a:r>
              <a:rPr lang="en-US" dirty="0" smtClean="0"/>
              <a:t> expert </a:t>
            </a:r>
            <a:r>
              <a:rPr lang="en-US" dirty="0" smtClean="0"/>
              <a:t>in accordance with Code, </a:t>
            </a:r>
            <a:r>
              <a:rPr lang="en-US" dirty="0" smtClean="0"/>
              <a:t>AS2809 and referred to </a:t>
            </a:r>
            <a:r>
              <a:rPr lang="en-US" dirty="0"/>
              <a:t>s</a:t>
            </a:r>
            <a:r>
              <a:rPr lang="en-US" dirty="0" smtClean="0"/>
              <a:t>tandards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 pilot project to trial tanker assessments is due to commence in coming months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CAP support, working with </a:t>
            </a:r>
            <a:r>
              <a:rPr lang="en-US" dirty="0" err="1" smtClean="0"/>
              <a:t>WorkSafe</a:t>
            </a:r>
            <a:r>
              <a:rPr lang="en-US" dirty="0" smtClean="0"/>
              <a:t> Vic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68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49263" y="607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AU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361950"/>
            <a:ext cx="10287000" cy="78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006699"/>
                </a:solidFill>
              </a:rPr>
              <a:t>Review of Prohibited Routes Legislation</a:t>
            </a:r>
            <a:endParaRPr lang="en-US" sz="3600" dirty="0">
              <a:solidFill>
                <a:srgbClr val="006699"/>
              </a:solidFill>
            </a:endParaRPr>
          </a:p>
        </p:txBody>
      </p:sp>
      <p:sp>
        <p:nvSpPr>
          <p:cNvPr id="6043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039044" y="1340768"/>
            <a:ext cx="8604250" cy="46085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Providing more clarity as to what vehicles can’t use prohibited routes (Tunnels</a:t>
            </a:r>
            <a:r>
              <a:rPr lang="en-US" dirty="0" smtClean="0"/>
              <a:t>), with RMS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Proposing that the breaches mirror those that apply to over height vehicles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Improved signage and publicity to transport </a:t>
            </a:r>
            <a:r>
              <a:rPr lang="en-US" dirty="0" smtClean="0"/>
              <a:t>industry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02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d:_2_0BF383740BF37ED80083A795CA257FA9"/>
          <p:cNvPicPr>
            <a:picLocks noGrp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16" y="476672"/>
            <a:ext cx="6984776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554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99"/>
                </a:solidFill>
              </a:rPr>
              <a:t>Stability control determinations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543050"/>
            <a:ext cx="8743950" cy="4766270"/>
          </a:xfrm>
        </p:spPr>
        <p:txBody>
          <a:bodyPr/>
          <a:lstStyle/>
          <a:p>
            <a:r>
              <a:rPr lang="en-AU" dirty="0"/>
              <a:t>Stability control </a:t>
            </a:r>
            <a:r>
              <a:rPr lang="en-AU" dirty="0" smtClean="0"/>
              <a:t>required on </a:t>
            </a:r>
            <a:r>
              <a:rPr lang="en-AU" dirty="0"/>
              <a:t>new dangerous goods tank </a:t>
            </a:r>
            <a:r>
              <a:rPr lang="en-AU" dirty="0" smtClean="0"/>
              <a:t>trailers </a:t>
            </a:r>
            <a:r>
              <a:rPr lang="en-AU" dirty="0" smtClean="0"/>
              <a:t>used in NSW manufactured </a:t>
            </a:r>
            <a:r>
              <a:rPr lang="en-AU" dirty="0" smtClean="0"/>
              <a:t>from July 2014</a:t>
            </a:r>
            <a:endParaRPr lang="en-AU" dirty="0"/>
          </a:p>
          <a:p>
            <a:r>
              <a:rPr lang="en-AU" dirty="0"/>
              <a:t>Roll-over stability control for all dangerous goods tank trailers from </a:t>
            </a:r>
            <a:r>
              <a:rPr lang="en-AU" dirty="0" smtClean="0"/>
              <a:t>1st </a:t>
            </a:r>
            <a:r>
              <a:rPr lang="en-AU" dirty="0"/>
              <a:t>January 2019</a:t>
            </a:r>
          </a:p>
          <a:p>
            <a:r>
              <a:rPr lang="en-AU" dirty="0"/>
              <a:t>A</a:t>
            </a:r>
            <a:r>
              <a:rPr lang="en-AU" dirty="0" smtClean="0"/>
              <a:t>ll </a:t>
            </a:r>
            <a:r>
              <a:rPr lang="en-AU" dirty="0"/>
              <a:t>tank trailers </a:t>
            </a:r>
            <a:r>
              <a:rPr lang="en-AU" dirty="0" smtClean="0"/>
              <a:t>GVM </a:t>
            </a:r>
            <a:r>
              <a:rPr lang="en-AU" dirty="0"/>
              <a:t>greater than 4.5 </a:t>
            </a:r>
            <a:r>
              <a:rPr lang="en-AU" dirty="0" smtClean="0"/>
              <a:t>tonnes </a:t>
            </a:r>
            <a:r>
              <a:rPr lang="en-AU" dirty="0" err="1" smtClean="0"/>
              <a:t>inc.</a:t>
            </a:r>
            <a:r>
              <a:rPr lang="en-AU" dirty="0" smtClean="0"/>
              <a:t> </a:t>
            </a:r>
            <a:r>
              <a:rPr lang="en-AU" dirty="0"/>
              <a:t>semi-trailers, B-Double trailers and dog trailers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46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49263" y="607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AU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361950"/>
            <a:ext cx="10287000" cy="78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006699"/>
                </a:solidFill>
              </a:rPr>
              <a:t>DG TANKER FOCUS AREAS 2015-16</a:t>
            </a:r>
            <a:endParaRPr lang="en-US" sz="3600" dirty="0">
              <a:solidFill>
                <a:srgbClr val="006699"/>
              </a:solidFill>
            </a:endParaRPr>
          </a:p>
        </p:txBody>
      </p:sp>
      <p:sp>
        <p:nvSpPr>
          <p:cNvPr id="6043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33413" y="1340768"/>
            <a:ext cx="9009881" cy="46085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Hazmat </a:t>
            </a:r>
            <a:r>
              <a:rPr lang="en-US" dirty="0"/>
              <a:t>incident investigation and follow up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Joint roadside compliance campaigns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Work with other </a:t>
            </a:r>
            <a:r>
              <a:rPr lang="en-US" dirty="0" smtClean="0"/>
              <a:t>NSW regulators, with Vic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national advocacy via CAP and NTC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Older DG tanker </a:t>
            </a:r>
            <a:r>
              <a:rPr lang="en-US" dirty="0"/>
              <a:t>vehicle safety </a:t>
            </a:r>
            <a:r>
              <a:rPr lang="en-US" dirty="0" smtClean="0"/>
              <a:t>project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Review of prohibited routes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Determinations on stability control </a:t>
            </a:r>
            <a:r>
              <a:rPr lang="en-US" dirty="0" smtClean="0"/>
              <a:t>(update)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1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49263" y="607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AU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361950"/>
            <a:ext cx="10287000" cy="78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006699"/>
                </a:solidFill>
              </a:rPr>
              <a:t>HAZMAT Incident Investigation/Follow Up </a:t>
            </a:r>
            <a:endParaRPr lang="en-US" sz="3600" dirty="0">
              <a:solidFill>
                <a:srgbClr val="006699"/>
              </a:solidFill>
            </a:endParaRPr>
          </a:p>
        </p:txBody>
      </p:sp>
      <p:sp>
        <p:nvSpPr>
          <p:cNvPr id="6043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039044" y="1340768"/>
            <a:ext cx="8604250" cy="46085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All HAZMAT incidents involving road transport of dangerous goods are investigated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Matters that led to the incident reviewed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Regulatory action is taken for breaches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Lessons for improving incident response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06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28" y="1772816"/>
            <a:ext cx="1224136" cy="360040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476672"/>
            <a:ext cx="5568619" cy="4176464"/>
          </a:xfrm>
        </p:spPr>
      </p:pic>
      <p:sp>
        <p:nvSpPr>
          <p:cNvPr id="3" name="TextBox 2"/>
          <p:cNvSpPr txBox="1"/>
          <p:nvPr/>
        </p:nvSpPr>
        <p:spPr>
          <a:xfrm>
            <a:off x="5215508" y="2334071"/>
            <a:ext cx="64807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9409" y="2563301"/>
            <a:ext cx="4706659" cy="352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7716" y="3831431"/>
            <a:ext cx="64807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1706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3"/>
          <a:stretch/>
        </p:blipFill>
        <p:spPr>
          <a:xfrm>
            <a:off x="756786" y="31588"/>
            <a:ext cx="9505056" cy="574635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6" b="15011"/>
          <a:stretch/>
        </p:blipFill>
        <p:spPr bwMode="auto">
          <a:xfrm>
            <a:off x="102940" y="3573016"/>
            <a:ext cx="5717073" cy="321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831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0" r="28363" b="17391"/>
          <a:stretch/>
        </p:blipFill>
        <p:spPr>
          <a:xfrm>
            <a:off x="0" y="440643"/>
            <a:ext cx="4547159" cy="51515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9" y="1282453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9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solidFill>
                  <a:srgbClr val="006699"/>
                </a:solidFill>
              </a:rPr>
              <a:t>Joint roadside </a:t>
            </a:r>
            <a:r>
              <a:rPr lang="en-AU" sz="3600" dirty="0" smtClean="0">
                <a:solidFill>
                  <a:srgbClr val="006699"/>
                </a:solidFill>
              </a:rPr>
              <a:t>compliance</a:t>
            </a:r>
            <a:endParaRPr lang="en-AU" sz="3600" dirty="0">
              <a:solidFill>
                <a:srgbClr val="00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052736"/>
            <a:ext cx="8743950" cy="56303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Joint operations with RMS and Police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Training </a:t>
            </a:r>
            <a:r>
              <a:rPr lang="en-US" dirty="0"/>
              <a:t>of Highway Patrol – especially the Joint Traffic Task Force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undertake </a:t>
            </a:r>
            <a:r>
              <a:rPr lang="en-US" dirty="0"/>
              <a:t>many DG compliance </a:t>
            </a:r>
            <a:r>
              <a:rPr lang="en-US" dirty="0" smtClean="0"/>
              <a:t>inspections,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issue </a:t>
            </a:r>
            <a:r>
              <a:rPr lang="en-US" dirty="0"/>
              <a:t>penalty notices where appropriate with technical advice from </a:t>
            </a:r>
            <a:r>
              <a:rPr lang="en-US" dirty="0" smtClean="0"/>
              <a:t>EPA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EPA </a:t>
            </a:r>
            <a:r>
              <a:rPr lang="en-US" dirty="0"/>
              <a:t>investigates where breaches appear to relate to </a:t>
            </a:r>
            <a:r>
              <a:rPr lang="en-US" dirty="0" smtClean="0"/>
              <a:t>industry </a:t>
            </a:r>
            <a:r>
              <a:rPr lang="en-US" dirty="0"/>
              <a:t>sector or </a:t>
            </a:r>
            <a:r>
              <a:rPr lang="en-US" dirty="0" smtClean="0"/>
              <a:t>group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Cross-border, </a:t>
            </a:r>
            <a:r>
              <a:rPr lang="en-US" dirty="0" err="1" smtClean="0"/>
              <a:t>inc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SafeWork</a:t>
            </a:r>
            <a:r>
              <a:rPr lang="en-US" dirty="0" smtClean="0"/>
              <a:t> Victoria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NSW EPA </a:t>
            </a:r>
            <a:r>
              <a:rPr lang="en-US" dirty="0"/>
              <a:t>follows up to ensure </a:t>
            </a:r>
            <a:r>
              <a:rPr lang="en-US" dirty="0" smtClean="0"/>
              <a:t>compliance </a:t>
            </a:r>
            <a:r>
              <a:rPr lang="en-US" dirty="0"/>
              <a:t>improvements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2734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49263" y="607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AU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361950"/>
            <a:ext cx="10287000" cy="78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006699"/>
                </a:solidFill>
              </a:rPr>
              <a:t>Maintaining Safety in (Older) Tankers Project</a:t>
            </a:r>
            <a:endParaRPr lang="en-US" sz="3600" dirty="0">
              <a:solidFill>
                <a:srgbClr val="006699"/>
              </a:solidFill>
            </a:endParaRPr>
          </a:p>
        </p:txBody>
      </p:sp>
      <p:sp>
        <p:nvSpPr>
          <p:cNvPr id="6043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039044" y="1340768"/>
            <a:ext cx="8604250" cy="46085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Continued identification </a:t>
            </a:r>
            <a:r>
              <a:rPr lang="en-US" dirty="0" smtClean="0"/>
              <a:t>of significant safety </a:t>
            </a:r>
            <a:r>
              <a:rPr lang="en-US" dirty="0" smtClean="0"/>
              <a:t>related breaches on DG Tanker vehicles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RMS continue roadworthiness inspections of tankers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EPA focus is on safety critical compliance in relation to the tanker itself (product containment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Every compliance operation has identified </a:t>
            </a:r>
            <a:r>
              <a:rPr lang="en-US" dirty="0" smtClean="0"/>
              <a:t>condition non-compliances </a:t>
            </a:r>
            <a:r>
              <a:rPr lang="en-US" dirty="0" smtClean="0"/>
              <a:t>in </a:t>
            </a:r>
            <a:r>
              <a:rPr lang="en-US" dirty="0" smtClean="0"/>
              <a:t>DG Tankers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3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28" y="1772816"/>
            <a:ext cx="1224136" cy="360040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" y="0"/>
            <a:ext cx="4568484" cy="3429000"/>
          </a:xfrm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9524" y="100341"/>
            <a:ext cx="4459932" cy="334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5228" y="3023574"/>
            <a:ext cx="5112568" cy="38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22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P TypographicSymbol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P TypographicSymbols" pitchFamily="2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8933</TotalTime>
  <Words>548</Words>
  <Application>Microsoft Office PowerPoint</Application>
  <PresentationFormat>35mm Slides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Helvetica</vt:lpstr>
      <vt:lpstr>Times New Roman</vt:lpstr>
      <vt:lpstr>WP TypographicSymbols</vt:lpstr>
      <vt:lpstr>Default Design</vt:lpstr>
      <vt:lpstr>PowerPoint Presentation</vt:lpstr>
      <vt:lpstr>DG TANKER FOCUS AREAS 2015-16</vt:lpstr>
      <vt:lpstr>HAZMAT Incident Investigation/Follow Up </vt:lpstr>
      <vt:lpstr>PowerPoint Presentation</vt:lpstr>
      <vt:lpstr>PowerPoint Presentation</vt:lpstr>
      <vt:lpstr>PowerPoint Presentation</vt:lpstr>
      <vt:lpstr>Joint roadside compliance</vt:lpstr>
      <vt:lpstr>Maintaining Safety in (Older) Tankers Project</vt:lpstr>
      <vt:lpstr>PowerPoint Presentation</vt:lpstr>
      <vt:lpstr>Moving to mandated periodic assessment</vt:lpstr>
      <vt:lpstr>Review of Prohibited Routes Legislation</vt:lpstr>
      <vt:lpstr>PowerPoint Presentation</vt:lpstr>
      <vt:lpstr>Stability control determinations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DANGEROUS GOODS TRANSPORT</dc:title>
  <dc:creator>C RANNARD</dc:creator>
  <cp:lastModifiedBy>Martin Bowles</cp:lastModifiedBy>
  <cp:revision>374</cp:revision>
  <cp:lastPrinted>2016-09-14T00:58:36Z</cp:lastPrinted>
  <dcterms:created xsi:type="dcterms:W3CDTF">1998-08-05T10:59:03Z</dcterms:created>
  <dcterms:modified xsi:type="dcterms:W3CDTF">2016-09-14T19:34:58Z</dcterms:modified>
</cp:coreProperties>
</file>