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7" r:id="rId4"/>
    <p:sldId id="26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FF0000"/>
    <a:srgbClr val="143880"/>
    <a:srgbClr val="C5391B"/>
    <a:srgbClr val="D21010"/>
    <a:srgbClr val="D53C1D"/>
    <a:srgbClr val="000099"/>
    <a:srgbClr val="5F3944"/>
    <a:srgbClr val="5E6E66"/>
    <a:srgbClr val="BF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65" autoAdjust="0"/>
    <p:restoredTop sz="92240" autoAdjust="0"/>
  </p:normalViewPr>
  <p:slideViewPr>
    <p:cSldViewPr>
      <p:cViewPr>
        <p:scale>
          <a:sx n="75" d="100"/>
          <a:sy n="75" d="100"/>
        </p:scale>
        <p:origin x="-2152" y="-1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F77D5458-3559-4A42-B24C-559B0A495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13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fld id="{47547B0D-CFFA-487C-AD0A-B7412A92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2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z="2800" dirty="0" smtClean="0">
              <a:solidFill>
                <a:schemeClr val="bg1"/>
              </a:solidFill>
              <a:latin typeface="Arial Black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4</a:t>
            </a:fld>
            <a:endParaRPr lang="en-US" sz="1200" baseline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>
                <a:ea typeface="ＭＳ Ｐゴシック" pitchFamily="34" charset="-128"/>
              </a:rPr>
              <a:t>Tintenbar </a:t>
            </a:r>
            <a:r>
              <a:rPr lang="en-AU" smtClean="0">
                <a:ea typeface="ＭＳ Ｐゴシック" pitchFamily="34" charset="-128"/>
              </a:rPr>
              <a:t>Tanker incident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C5FC76-DE94-4E18-BEDC-C5FBC19974BD}" type="slidenum">
              <a:rPr lang="en-US" sz="1200" baseline="0"/>
              <a:pPr algn="r" eaLnBrk="0" hangingPunct="0"/>
              <a:t>5</a:t>
            </a:fld>
            <a:endParaRPr lang="en-US" sz="1200" baseline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767CAB8-B85F-48EB-A143-1B78CCC9669C}" type="slidenum">
              <a:rPr lang="en-US" sz="1200" baseline="0"/>
              <a:pPr algn="r" eaLnBrk="0" hangingPunct="0"/>
              <a:t>6</a:t>
            </a:fld>
            <a:endParaRPr lang="en-US" sz="1200" baseline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4C5FC76-DE94-4E18-BEDC-C5FBC19974BD}" type="slidenum">
              <a:rPr lang="en-US" sz="1200" baseline="0"/>
              <a:pPr algn="r" eaLnBrk="0" hangingPunct="0"/>
              <a:t>7</a:t>
            </a:fld>
            <a:endParaRPr lang="en-US" sz="1200" baseline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AU" dirty="0" smtClean="0">
                <a:ea typeface="ＭＳ Ｐゴシック" pitchFamily="34" charset="-128"/>
              </a:rPr>
              <a:t>Why Does the industry exist:</a:t>
            </a:r>
            <a:r>
              <a:rPr lang="en-AU" baseline="0" dirty="0" smtClean="0">
                <a:ea typeface="ＭＳ Ｐゴシック" pitchFamily="34" charset="-128"/>
              </a:rPr>
              <a:t> to provide goods to the community</a:t>
            </a:r>
          </a:p>
          <a:p>
            <a:pPr eaLnBrk="1" hangingPunct="1"/>
            <a:r>
              <a:rPr lang="en-AU" baseline="0" dirty="0" smtClean="0">
                <a:ea typeface="ＭＳ Ｐゴシック" pitchFamily="34" charset="-128"/>
              </a:rPr>
              <a:t>How does it do this; Safely, effectively and efficiently. </a:t>
            </a:r>
          </a:p>
          <a:p>
            <a:pPr eaLnBrk="1" hangingPunct="1"/>
            <a:r>
              <a:rPr lang="en-AU" baseline="0" dirty="0" smtClean="0">
                <a:ea typeface="ＭＳ Ｐゴシック" pitchFamily="34" charset="-128"/>
              </a:rPr>
              <a:t>What does it do moves product. </a:t>
            </a:r>
            <a:endParaRPr lang="en-AU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8172450" y="62372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52C55EE7-4642-4E20-91A7-80B1789DA078}" type="slidenum">
              <a:rPr lang="en-AU" sz="1000">
                <a:ea typeface="ＭＳ Ｐゴシック" pitchFamily="16" charset="-128"/>
                <a:cs typeface="+mn-cs"/>
              </a:rPr>
              <a:pPr eaLnBrk="0" hangingPunct="0">
                <a:defRPr/>
              </a:pPr>
              <a:t>‹#›</a:t>
            </a:fld>
            <a:endParaRPr lang="en-AU" sz="1000">
              <a:ea typeface="ＭＳ Ｐゴシック" pitchFamily="16" charset="-128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AU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en-AU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8172450" y="6237288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fld id="{1C09DD13-C3B5-4D92-93CA-0A609E0FCF7D}" type="slidenum">
              <a:rPr lang="en-AU" sz="1000">
                <a:ea typeface="ＭＳ Ｐゴシック" pitchFamily="16" charset="-128"/>
                <a:cs typeface="+mn-cs"/>
              </a:rPr>
              <a:pPr eaLnBrk="0" hangingPunct="0">
                <a:defRPr/>
              </a:pPr>
              <a:t>‹#›</a:t>
            </a:fld>
            <a:endParaRPr lang="en-AU" sz="1000">
              <a:ea typeface="ＭＳ Ｐゴシック" pitchFamily="16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20131001%20-%20Seven%20News%20tanker%20crash.mp4" TargetMode="External"/><Relationship Id="rId4" Type="http://schemas.openxmlformats.org/officeDocument/2006/relationships/image" Target="../media/image7.jpe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20140628%20wine%20truck%20F1%20Ch7%206pm.01.mp4" TargetMode="External"/><Relationship Id="rId4" Type="http://schemas.openxmlformats.org/officeDocument/2006/relationships/image" Target="../media/image9.jpe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20140616%20truck%20into%20power%20pole%20Ch9%20608pm.01.mp4" TargetMode="External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 r="-5"/>
          <a:stretch>
            <a:fillRect/>
          </a:stretch>
        </p:blipFill>
        <p:spPr bwMode="auto">
          <a:xfrm>
            <a:off x="0" y="3068638"/>
            <a:ext cx="91440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692224" y="1849438"/>
            <a:ext cx="769620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600" baseline="0" smtClean="0">
                <a:solidFill>
                  <a:srgbClr val="D52B1E"/>
                </a:solidFill>
                <a:latin typeface="+mj-lt"/>
              </a:rPr>
              <a:t>Bulk Tanker Day 2014 </a:t>
            </a:r>
            <a:endParaRPr lang="en-US" sz="3600" baseline="0" dirty="0" smtClean="0">
              <a:solidFill>
                <a:srgbClr val="D52B1E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en-US" sz="2800" baseline="0" dirty="0">
              <a:solidFill>
                <a:srgbClr val="D52B1E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en-US" sz="2800" baseline="0" dirty="0">
              <a:solidFill>
                <a:srgbClr val="D52B1E"/>
              </a:solidFill>
              <a:latin typeface="+mj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744416" cy="10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5877272"/>
            <a:ext cx="9144000" cy="980728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5" name="Picture 4" descr="Crest_FRNSW_Colour_CMY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6336" y="5301208"/>
            <a:ext cx="1186625" cy="1408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3568" y="5859656"/>
            <a:ext cx="43195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AU" sz="2800" baseline="0" dirty="0" smtClean="0">
                <a:solidFill>
                  <a:schemeClr val="bg1"/>
                </a:solidFill>
              </a:rPr>
              <a:t> Rob McNeil</a:t>
            </a:r>
          </a:p>
          <a:p>
            <a:pPr>
              <a:spcBef>
                <a:spcPct val="50000"/>
              </a:spcBef>
            </a:pPr>
            <a:r>
              <a:rPr lang="en-AU" sz="2800" baseline="0" dirty="0" smtClean="0">
                <a:solidFill>
                  <a:schemeClr val="bg1"/>
                </a:solidFill>
              </a:rPr>
              <a:t>  </a:t>
            </a:r>
            <a:endParaRPr lang="en-AU" sz="28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AU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2996952"/>
            <a:ext cx="9144000" cy="14401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433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Decanting Operations Case Study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-1" y="1052736"/>
            <a:ext cx="4355977" cy="58052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AU" sz="1600" dirty="0" smtClean="0">
                <a:solidFill>
                  <a:srgbClr val="143880"/>
                </a:solidFill>
              </a:rPr>
              <a:t>Findings: 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Splash filling, not sufficient bonding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Sustained training within FRNSW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Appropriately skilled recovery teams</a:t>
            </a:r>
            <a:endParaRPr lang="en-AU" sz="1600" dirty="0">
              <a:solidFill>
                <a:srgbClr val="14388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1600" b="1" dirty="0" smtClean="0">
                <a:solidFill>
                  <a:srgbClr val="143880"/>
                </a:solidFill>
              </a:rPr>
              <a:t>Recommendations Yet to be handed down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AU" sz="1600" b="1" dirty="0" smtClean="0">
                <a:solidFill>
                  <a:srgbClr val="143880"/>
                </a:solidFill>
              </a:rPr>
              <a:t>Possible outcomes: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FRNSW IC required to have a decanting controllers card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FRNSW insist on trained recovery teams along with safe practices</a:t>
            </a:r>
          </a:p>
          <a:p>
            <a:pPr lvl="1">
              <a:lnSpc>
                <a:spcPct val="150000"/>
              </a:lnSpc>
            </a:pPr>
            <a:r>
              <a:rPr lang="en-AU" sz="1200" dirty="0" smtClean="0">
                <a:solidFill>
                  <a:srgbClr val="143880"/>
                </a:solidFill>
              </a:rPr>
              <a:t>Clean tankers</a:t>
            </a:r>
          </a:p>
          <a:p>
            <a:pPr lvl="1">
              <a:lnSpc>
                <a:spcPct val="150000"/>
              </a:lnSpc>
            </a:pPr>
            <a:r>
              <a:rPr lang="en-AU" sz="1200" dirty="0" smtClean="0">
                <a:solidFill>
                  <a:srgbClr val="143880"/>
                </a:solidFill>
              </a:rPr>
              <a:t>Safe procedures</a:t>
            </a:r>
          </a:p>
          <a:p>
            <a:pPr lvl="1">
              <a:lnSpc>
                <a:spcPct val="150000"/>
              </a:lnSpc>
            </a:pPr>
            <a:r>
              <a:rPr lang="en-AU" sz="1200" dirty="0" smtClean="0">
                <a:solidFill>
                  <a:srgbClr val="143880"/>
                </a:solidFill>
              </a:rPr>
              <a:t>Qualified </a:t>
            </a:r>
            <a:r>
              <a:rPr lang="en-AU" sz="1200" smtClean="0">
                <a:solidFill>
                  <a:srgbClr val="143880"/>
                </a:solidFill>
              </a:rPr>
              <a:t>Recovery Teams</a:t>
            </a:r>
            <a:endParaRPr lang="en-AU" sz="1200" dirty="0" smtClean="0">
              <a:solidFill>
                <a:srgbClr val="143880"/>
              </a:solidFill>
            </a:endParaRPr>
          </a:p>
          <a:p>
            <a:pPr lvl="1">
              <a:lnSpc>
                <a:spcPct val="150000"/>
              </a:lnSpc>
            </a:pPr>
            <a:endParaRPr lang="en-AU" sz="1200" dirty="0" smtClean="0">
              <a:solidFill>
                <a:srgbClr val="143880"/>
              </a:solidFill>
            </a:endParaRPr>
          </a:p>
          <a:p>
            <a:pPr>
              <a:lnSpc>
                <a:spcPct val="150000"/>
              </a:lnSpc>
            </a:pPr>
            <a:endParaRPr lang="en-AU" sz="1600" dirty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5" descr="Crest_FRNSW_Colour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1" name="Picture 1" descr="C:\Users\han30200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11" name="Picture 10" descr="W:\HEALTH &amp; SAFETY BRANCH\OHS\Team OHS!\Incident Reporting and Investigation\Investigation Reports\Serious Incidents\2014\MudgeeTankerDecantingFlash\w576_h298_fcro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348" y="1844824"/>
            <a:ext cx="4842768" cy="321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34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X:\Photo archive\New PPC\PPC reinstated\Helmet and jacket with new br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42852"/>
            <a:ext cx="4357686" cy="653652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433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Transport Events Impacting on the Community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395536" y="1989138"/>
            <a:ext cx="4032448" cy="3071812"/>
          </a:xfrm>
        </p:spPr>
        <p:txBody>
          <a:bodyPr/>
          <a:lstStyle/>
          <a:p>
            <a:pPr marL="0" indent="263525"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Tragic Events Keep Happening</a:t>
            </a:r>
          </a:p>
          <a:p>
            <a:pPr marL="0" indent="263525"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Impact on the Community</a:t>
            </a:r>
          </a:p>
          <a:p>
            <a:pPr marL="0" indent="263525"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Community expectations</a:t>
            </a:r>
          </a:p>
          <a:p>
            <a:pPr marL="0" indent="263525"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What are EM services doing</a:t>
            </a:r>
          </a:p>
          <a:p>
            <a:pPr marL="0" indent="263525"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Tanker Recovery Near Miss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5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1" name="Picture 1" descr="C:\Users\han30200\Desktop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hoto archive\2013\For Commissioner Mullins office\Selects for printing\IMG_4633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9144000" cy="6096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0481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Tragic Events Keep Happening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9" name="Picture 1" descr="C:\Users\han30200\Desktop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8" name="Picture 7" descr="Crest_FRNSW_Colour_CMY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The Impact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-17387" y="1052736"/>
            <a:ext cx="2717180" cy="4896198"/>
          </a:xfrm>
          <a:prstGeom prst="rect">
            <a:avLst/>
          </a:prstGeom>
        </p:spPr>
        <p:txBody>
          <a:bodyPr/>
          <a:lstStyle/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Unsettles the communities feeling of being safe 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Impact on all emergency services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Events impact on transport routes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Industry is effected.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73696"/>
            <a:ext cx="6637437" cy="5091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X:\Photo archive\2013\For Commissioner Mullins office\IMG_8714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64437"/>
            <a:ext cx="3595681" cy="53935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Unsettling Communities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&amp; Industry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65664" y="1772816"/>
            <a:ext cx="4649740" cy="4536504"/>
          </a:xfrm>
          <a:prstGeom prst="rect">
            <a:avLst/>
          </a:prstGeom>
        </p:spPr>
        <p:txBody>
          <a:bodyPr/>
          <a:lstStyle/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The Impact goes right across the community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Mona Vale incident happened just after school was out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Within a built up community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Near other industry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Major impact on transport routes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Incidents keep happening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1" name="Picture 1" descr="C:\Users\han30200\Desktop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10" name="Picture 9" descr="Crest_FRNSW_Colour_CMY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What Have Emergency Services Done</a:t>
            </a:r>
          </a:p>
        </p:txBody>
      </p:sp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468313" y="1268413"/>
            <a:ext cx="762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GB" sz="3600" b="1" baseline="0">
              <a:solidFill>
                <a:srgbClr val="C5391B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95536" y="1557138"/>
            <a:ext cx="8785225" cy="4896198"/>
          </a:xfrm>
          <a:prstGeom prst="rect">
            <a:avLst/>
          </a:prstGeom>
        </p:spPr>
        <p:txBody>
          <a:bodyPr/>
          <a:lstStyle/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Incidents involving trucks are that frequent and have such an impact we have changed the way we do business: </a:t>
            </a: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As soon as an incident is on a major transport route we send a Liaison Officer to the Traffic Management Centre</a:t>
            </a: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Police link in with media outlets to ensure the community is informed.</a:t>
            </a: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All our Senior Officers (Duty Commanders) are undertaking TISC Emergency Management decanting course</a:t>
            </a: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AFAC has partnered with NBTA &amp; CROIERG to improve and standardise operations. </a:t>
            </a:r>
          </a:p>
          <a:p>
            <a:pPr marL="812800" lvl="1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baseline="0" dirty="0" smtClean="0">
                <a:solidFill>
                  <a:srgbClr val="143880"/>
                </a:solidFill>
              </a:rPr>
              <a:t>Our Standard Operational Guidelines have been developed for truck firefighting to ensure we have every opportunity to roll the truck / tanker off the road instead of craning it off.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0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9" name="Picture 8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629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How Will Change be Brought About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065664" y="1070372"/>
            <a:ext cx="4649740" cy="5238948"/>
          </a:xfrm>
          <a:prstGeom prst="rect">
            <a:avLst/>
          </a:prstGeom>
        </p:spPr>
        <p:txBody>
          <a:bodyPr/>
          <a:lstStyle/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>
                <a:solidFill>
                  <a:srgbClr val="143880"/>
                </a:solidFill>
              </a:rPr>
              <a:t>What is the impact across the industry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Who will lead the Change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300" baseline="0" dirty="0" smtClean="0">
                <a:solidFill>
                  <a:srgbClr val="143880"/>
                </a:solidFill>
              </a:rPr>
              <a:t>Who should lead the change</a:t>
            </a:r>
          </a:p>
          <a:p>
            <a:pPr marL="263525" indent="-263525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2300" baseline="0" dirty="0" smtClean="0">
              <a:solidFill>
                <a:srgbClr val="143880"/>
              </a:solidFill>
            </a:endParaRPr>
          </a:p>
          <a:p>
            <a:pPr lvl="1" eaLnBrk="0" hangingPunct="0">
              <a:spcBef>
                <a:spcPct val="20000"/>
              </a:spcBef>
            </a:pPr>
            <a:endParaRPr lang="en-AU" sz="2300" baseline="0" dirty="0" smtClean="0">
              <a:solidFill>
                <a:srgbClr val="1438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11" name="Picture 1" descr="C:\Users\han30200\Desktop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10" name="Picture 9" descr="Crest_FRNSW_Colour_CMY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F:\other Tanker incidents\Firefighters provide fire protection while the truck is righted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8" y="1070372"/>
            <a:ext cx="4093172" cy="38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6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433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Operational Update on Decanting Operations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-1" y="1052736"/>
            <a:ext cx="4355977" cy="51125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On 14 Jan 2014 at 0714hrs tanker roller over in Mudgee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Combination rigid dog-trailer fuel tanker carrying 15000l of diesel (combustible).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143880"/>
                </a:solidFill>
              </a:rPr>
              <a:t>Whilst making a right hand turn around the roundabout rigid portion of the tanker rolled leaving the dog trailer upright.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5" descr="Crest_FRNSW_Colour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1" name="Picture 1" descr="C:\Users\han30200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1052736"/>
            <a:ext cx="47880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32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D52B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433" name="Rectangle 1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chemeClr val="bg1"/>
                </a:solidFill>
              </a:rPr>
              <a:t>Decanting Operations Case Study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-1" y="1052736"/>
            <a:ext cx="4355977" cy="58052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Driver was uninjured. </a:t>
            </a:r>
            <a:endParaRPr lang="en-AU" sz="1600" dirty="0">
              <a:solidFill>
                <a:srgbClr val="143880"/>
              </a:solidFill>
            </a:endParaRP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Diesel was running down the drains. 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Bund was created. 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Recovery operations commenced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Recovery team splash filled. 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Compartment flashed creating a jet flame 20 – 30 metres in the air resulting in superficial burn injuries to the decanting person</a:t>
            </a:r>
          </a:p>
          <a:p>
            <a:pPr>
              <a:lnSpc>
                <a:spcPct val="150000"/>
              </a:lnSpc>
            </a:pPr>
            <a:r>
              <a:rPr lang="en-AU" sz="1600" dirty="0" smtClean="0">
                <a:solidFill>
                  <a:srgbClr val="143880"/>
                </a:solidFill>
              </a:rPr>
              <a:t>FRNSW received nine Near Miss Notifications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13" y="6286500"/>
            <a:ext cx="214312" cy="33813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AU" dirty="0">
              <a:ea typeface="ＭＳ Ｐゴシック" pitchFamily="16" charset="-128"/>
              <a:cs typeface="+mn-cs"/>
            </a:endParaRPr>
          </a:p>
        </p:txBody>
      </p:sp>
      <p:pic>
        <p:nvPicPr>
          <p:cNvPr id="6" name="Picture 5" descr="Crest_FRNSW_Colour_CMY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5192" y="103165"/>
            <a:ext cx="678633" cy="805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1" name="Picture 1" descr="C:\Users\han30200\Desktop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</p:spPr>
      </p:pic>
      <p:pic>
        <p:nvPicPr>
          <p:cNvPr id="10" name="Picture 9" descr="W:\HEALTH &amp; SAFETY BRANCH\OHS\Team OHS!\Incident Reporting and Investigation\Investigation Reports\Serious Incidents\2014\MudgeeTankerDecantingFlash\w1200_h678_fmax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1052736"/>
            <a:ext cx="4932040" cy="340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24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437</Words>
  <Application>Microsoft Macintosh PowerPoint</Application>
  <PresentationFormat>On-screen Show (4:3)</PresentationFormat>
  <Paragraphs>65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PowerPoint Presentation</vt:lpstr>
      <vt:lpstr>Transport Events Impacting on the Community Overview</vt:lpstr>
      <vt:lpstr>Tragic Events Keep Happening</vt:lpstr>
      <vt:lpstr>The Impact</vt:lpstr>
      <vt:lpstr>Unsettling Communities &amp; Industry</vt:lpstr>
      <vt:lpstr>What Have Emergency Services Done</vt:lpstr>
      <vt:lpstr>How Will Change be Brought About</vt:lpstr>
      <vt:lpstr>Operational Update on Decanting Operations</vt:lpstr>
      <vt:lpstr>Decanting Operations Case Study</vt:lpstr>
      <vt:lpstr>Decanting Operations Case Study</vt:lpstr>
    </vt:vector>
  </TitlesOfParts>
  <Company>Heywood Innovation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FRNSW Powerpoint Template</dc:title>
  <dc:creator>PACSU</dc:creator>
  <cp:lastModifiedBy>Robert Perkins</cp:lastModifiedBy>
  <cp:revision>271</cp:revision>
  <cp:lastPrinted>2008-01-23T06:04:45Z</cp:lastPrinted>
  <dcterms:created xsi:type="dcterms:W3CDTF">2008-01-22T23:48:45Z</dcterms:created>
  <dcterms:modified xsi:type="dcterms:W3CDTF">2015-03-27T22:19:48Z</dcterms:modified>
</cp:coreProperties>
</file>