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18"/>
  </p:notesMasterIdLst>
  <p:handoutMasterIdLst>
    <p:handoutMasterId r:id="rId19"/>
  </p:handoutMasterIdLst>
  <p:sldIdLst>
    <p:sldId id="278" r:id="rId2"/>
    <p:sldId id="281" r:id="rId3"/>
    <p:sldId id="296" r:id="rId4"/>
    <p:sldId id="279" r:id="rId5"/>
    <p:sldId id="280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7" r:id="rId16"/>
    <p:sldId id="291" r:id="rId17"/>
  </p:sldIdLst>
  <p:sldSz cx="9144000" cy="6858000" type="screen4x3"/>
  <p:notesSz cx="7102475" cy="10233025"/>
  <p:custDataLst>
    <p:tags r:id="rId20"/>
  </p:custDataLst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51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221" autoAdjust="0"/>
  </p:normalViewPr>
  <p:slideViewPr>
    <p:cSldViewPr showGuides="1">
      <p:cViewPr>
        <p:scale>
          <a:sx n="50" d="100"/>
          <a:sy n="50" d="100"/>
        </p:scale>
        <p:origin x="-1108" y="-152"/>
      </p:cViewPr>
      <p:guideLst>
        <p:guide orient="horz" pos="2160"/>
        <p:guide pos="25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741730568215631E-2"/>
          <c:y val="0.14702832892304896"/>
          <c:w val="0.79261506380989688"/>
          <c:h val="0.770859124118484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Sheet1!$D$7</c:f>
              <c:strCache>
                <c:ptCount val="1"/>
                <c:pt idx="0">
                  <c:v>Inappropriate Speed</c:v>
                </c:pt>
              </c:strCache>
            </c:strRef>
          </c:tx>
          <c:spPr>
            <a:solidFill>
              <a:srgbClr val="3E1EE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Sheet1!$E$6:$L$6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Sheet1!$E$7:$L$7</c:f>
              <c:numCache>
                <c:formatCode>0.0%</c:formatCode>
                <c:ptCount val="8"/>
                <c:pt idx="0">
                  <c:v>0.105</c:v>
                </c:pt>
                <c:pt idx="1">
                  <c:v>0.112</c:v>
                </c:pt>
                <c:pt idx="2">
                  <c:v>0.105</c:v>
                </c:pt>
                <c:pt idx="3">
                  <c:v>0.10100000000000001</c:v>
                </c:pt>
                <c:pt idx="4">
                  <c:v>0.27300000000000002</c:v>
                </c:pt>
                <c:pt idx="5">
                  <c:v>0.11899999999999999</c:v>
                </c:pt>
                <c:pt idx="6">
                  <c:v>0.129</c:v>
                </c:pt>
                <c:pt idx="7">
                  <c:v>0.14399999999999999</c:v>
                </c:pt>
              </c:numCache>
            </c:numRef>
          </c:val>
        </c:ser>
        <c:ser>
          <c:idx val="1"/>
          <c:order val="1"/>
          <c:tx>
            <c:strRef>
              <c:f>Sheet1!$D$8</c:f>
              <c:strCache>
                <c:ptCount val="1"/>
                <c:pt idx="0">
                  <c:v>Fatigue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Sheet1!$E$6:$L$6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Sheet1!$E$8:$L$8</c:f>
              <c:numCache>
                <c:formatCode>0.0%</c:formatCode>
                <c:ptCount val="8"/>
                <c:pt idx="0">
                  <c:v>0.121</c:v>
                </c:pt>
                <c:pt idx="1">
                  <c:v>7.0999999999999994E-2</c:v>
                </c:pt>
                <c:pt idx="2">
                  <c:v>5.2999999999999999E-2</c:v>
                </c:pt>
                <c:pt idx="3">
                  <c:v>7.5999999999999998E-2</c:v>
                </c:pt>
                <c:pt idx="4">
                  <c:v>0.11</c:v>
                </c:pt>
                <c:pt idx="5">
                  <c:v>7.0999999999999994E-2</c:v>
                </c:pt>
                <c:pt idx="6">
                  <c:v>9.8000000000000004E-2</c:v>
                </c:pt>
                <c:pt idx="7">
                  <c:v>7.3999999999999996E-2</c:v>
                </c:pt>
              </c:numCache>
            </c:numRef>
          </c:val>
        </c:ser>
        <c:ser>
          <c:idx val="2"/>
          <c:order val="2"/>
          <c:tx>
            <c:strRef>
              <c:f>Sheet1!$D$9</c:f>
              <c:strCache>
                <c:ptCount val="1"/>
                <c:pt idx="0">
                  <c:v>FIRE (Non Impact)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Sheet1!$E$6:$L$6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Sheet1!$E$9:$L$9</c:f>
              <c:numCache>
                <c:formatCode>0.0%</c:formatCode>
                <c:ptCount val="8"/>
                <c:pt idx="0">
                  <c:v>2.9700000000000001E-2</c:v>
                </c:pt>
                <c:pt idx="1">
                  <c:v>8.5999999999999993E-2</c:v>
                </c:pt>
                <c:pt idx="2">
                  <c:v>6.7000000000000004E-2</c:v>
                </c:pt>
                <c:pt idx="3">
                  <c:v>5.8000000000000003E-2</c:v>
                </c:pt>
                <c:pt idx="4">
                  <c:v>6.2E-2</c:v>
                </c:pt>
                <c:pt idx="5">
                  <c:v>7.8E-2</c:v>
                </c:pt>
                <c:pt idx="6">
                  <c:v>7.3999999999999996E-2</c:v>
                </c:pt>
                <c:pt idx="7">
                  <c:v>5.8999999999999997E-2</c:v>
                </c:pt>
              </c:numCache>
            </c:numRef>
          </c:val>
        </c:ser>
        <c:ser>
          <c:idx val="3"/>
          <c:order val="3"/>
          <c:tx>
            <c:strRef>
              <c:f>Sheet1!$D$10</c:f>
              <c:strCache>
                <c:ptCount val="1"/>
                <c:pt idx="0">
                  <c:v>RWT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Sheet1!$E$6:$L$6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Sheet1!$E$10:$L$10</c:f>
              <c:numCache>
                <c:formatCode>0.0%</c:formatCode>
                <c:ptCount val="8"/>
                <c:pt idx="0">
                  <c:v>5.3600000000000002E-2</c:v>
                </c:pt>
                <c:pt idx="1">
                  <c:v>8.2000000000000003E-2</c:v>
                </c:pt>
                <c:pt idx="2">
                  <c:v>6.5000000000000002E-2</c:v>
                </c:pt>
                <c:pt idx="3">
                  <c:v>6.0999999999999999E-2</c:v>
                </c:pt>
                <c:pt idx="4">
                  <c:v>0.16700000000000001</c:v>
                </c:pt>
                <c:pt idx="5">
                  <c:v>9.4E-2</c:v>
                </c:pt>
                <c:pt idx="6">
                  <c:v>3.4000000000000002E-2</c:v>
                </c:pt>
                <c:pt idx="7">
                  <c:v>8.6999999999999994E-2</c:v>
                </c:pt>
              </c:numCache>
            </c:numRef>
          </c:val>
        </c:ser>
        <c:ser>
          <c:idx val="4"/>
          <c:order val="4"/>
          <c:tx>
            <c:strRef>
              <c:f>Sheet1!$D$11</c:f>
              <c:strCache>
                <c:ptCount val="1"/>
                <c:pt idx="0">
                  <c:v>Mechanical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Sheet1!$E$6:$L$6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Sheet1!$E$11:$L$11</c:f>
              <c:numCache>
                <c:formatCode>0.0%</c:formatCode>
                <c:ptCount val="8"/>
                <c:pt idx="0">
                  <c:v>0.06</c:v>
                </c:pt>
                <c:pt idx="1">
                  <c:v>6.4000000000000001E-2</c:v>
                </c:pt>
                <c:pt idx="2">
                  <c:v>3.2000000000000001E-2</c:v>
                </c:pt>
                <c:pt idx="3">
                  <c:v>0.115</c:v>
                </c:pt>
                <c:pt idx="4">
                  <c:v>0.105</c:v>
                </c:pt>
                <c:pt idx="5">
                  <c:v>0.188</c:v>
                </c:pt>
                <c:pt idx="6">
                  <c:v>0.105</c:v>
                </c:pt>
                <c:pt idx="7">
                  <c:v>7.1999999999999995E-2</c:v>
                </c:pt>
              </c:numCache>
            </c:numRef>
          </c:val>
        </c:ser>
        <c:ser>
          <c:idx val="5"/>
          <c:order val="5"/>
          <c:tx>
            <c:strRef>
              <c:f>Sheet1!$D$12</c:f>
              <c:strCache>
                <c:ptCount val="1"/>
                <c:pt idx="0">
                  <c:v>Animal Strike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Sheet1!$E$6:$L$6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Sheet1!$E$12:$L$12</c:f>
              <c:numCache>
                <c:formatCode>0.0%</c:formatCode>
                <c:ptCount val="8"/>
                <c:pt idx="0">
                  <c:v>0.20100000000000001</c:v>
                </c:pt>
                <c:pt idx="1">
                  <c:v>0.115</c:v>
                </c:pt>
                <c:pt idx="2">
                  <c:v>8.2000000000000003E-2</c:v>
                </c:pt>
                <c:pt idx="3">
                  <c:v>0.154</c:v>
                </c:pt>
                <c:pt idx="4">
                  <c:v>5.7000000000000002E-2</c:v>
                </c:pt>
                <c:pt idx="5">
                  <c:v>0.22</c:v>
                </c:pt>
                <c:pt idx="6">
                  <c:v>9.0999999999999998E-2</c:v>
                </c:pt>
                <c:pt idx="7">
                  <c:v>0.14399999999999999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400512"/>
        <c:axId val="36839424"/>
      </c:barChart>
      <c:catAx>
        <c:axId val="34400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 baseline="0"/>
            </a:pPr>
            <a:endParaRPr lang="en-US"/>
          </a:p>
        </c:txPr>
        <c:crossAx val="36839424"/>
        <c:crosses val="autoZero"/>
        <c:auto val="1"/>
        <c:lblAlgn val="ctr"/>
        <c:lblOffset val="100"/>
        <c:noMultiLvlLbl val="0"/>
      </c:catAx>
      <c:valAx>
        <c:axId val="36839424"/>
        <c:scaling>
          <c:orientation val="minMax"/>
        </c:scaling>
        <c:delete val="0"/>
        <c:axPos val="l"/>
        <c:majorGridlines>
          <c:spPr>
            <a:effectLst>
              <a:innerShdw blurRad="63500" dist="50800" dir="18900000">
                <a:prstClr val="black">
                  <a:alpha val="50000"/>
                </a:prstClr>
              </a:innerShdw>
            </a:effectLst>
          </c:spPr>
        </c:majorGridlines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4400512"/>
        <c:crosses val="autoZero"/>
        <c:crossBetween val="between"/>
      </c:valAx>
      <c:spPr>
        <a:ln>
          <a:solidFill>
            <a:schemeClr val="tx2"/>
          </a:solidFill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87558389481400734"/>
          <c:y val="0.26211276398581973"/>
          <c:w val="0.11102915382981338"/>
          <c:h val="0.56360598176430021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786292263822544E-2"/>
          <c:y val="2.7883938821612414E-2"/>
          <c:w val="0.77397303077435842"/>
          <c:h val="0.89873847350294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Sheet1!$D$20</c:f>
              <c:strCache>
                <c:ptCount val="1"/>
                <c:pt idx="0">
                  <c:v>HEAVY VEHICLE Liable</c:v>
                </c:pt>
              </c:strCache>
            </c:strRef>
          </c:tx>
          <c:spPr>
            <a:solidFill>
              <a:srgbClr val="3E1EE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Sheet1!$E$19:$L$19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Sheet1!$E$20:$L$20</c:f>
              <c:numCache>
                <c:formatCode>0.0%</c:formatCode>
                <c:ptCount val="8"/>
                <c:pt idx="0">
                  <c:v>0.7</c:v>
                </c:pt>
                <c:pt idx="1">
                  <c:v>0.66700000000000004</c:v>
                </c:pt>
                <c:pt idx="2">
                  <c:v>0.7</c:v>
                </c:pt>
                <c:pt idx="3">
                  <c:v>0.67</c:v>
                </c:pt>
                <c:pt idx="4">
                  <c:v>0.65100000000000002</c:v>
                </c:pt>
                <c:pt idx="5">
                  <c:v>0.68100000000000005</c:v>
                </c:pt>
                <c:pt idx="6">
                  <c:v>0.65200000000000002</c:v>
                </c:pt>
                <c:pt idx="7">
                  <c:v>0.68400000000000005</c:v>
                </c:pt>
              </c:numCache>
            </c:numRef>
          </c:val>
        </c:ser>
        <c:ser>
          <c:idx val="1"/>
          <c:order val="1"/>
          <c:tx>
            <c:strRef>
              <c:f>Sheet1!$D$21</c:f>
              <c:strCache>
                <c:ptCount val="1"/>
                <c:pt idx="0">
                  <c:v>Hit TP in rear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Sheet1!$E$19:$L$19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Sheet1!$E$21:$L$21</c:f>
              <c:numCache>
                <c:formatCode>0.0%</c:formatCode>
                <c:ptCount val="8"/>
                <c:pt idx="0">
                  <c:v>0.48499999999999999</c:v>
                </c:pt>
                <c:pt idx="1">
                  <c:v>0.249</c:v>
                </c:pt>
                <c:pt idx="2">
                  <c:v>0.38200000000000001</c:v>
                </c:pt>
                <c:pt idx="3">
                  <c:v>0.254</c:v>
                </c:pt>
                <c:pt idx="4">
                  <c:v>0.191</c:v>
                </c:pt>
                <c:pt idx="5">
                  <c:v>0.24299999999999999</c:v>
                </c:pt>
                <c:pt idx="6">
                  <c:v>0.41299999999999998</c:v>
                </c:pt>
                <c:pt idx="7">
                  <c:v>0.34</c:v>
                </c:pt>
              </c:numCache>
            </c:numRef>
          </c:val>
        </c:ser>
        <c:ser>
          <c:idx val="2"/>
          <c:order val="2"/>
          <c:tx>
            <c:strRef>
              <c:f>Sheet1!$D$22</c:f>
              <c:strCache>
                <c:ptCount val="1"/>
                <c:pt idx="0">
                  <c:v>Unsafe lane change</c:v>
                </c:pt>
              </c:strCache>
            </c:strRef>
          </c:tx>
          <c:spPr>
            <a:solidFill>
              <a:srgbClr val="217B3B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Sheet1!$E$19:$L$19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Sheet1!$E$22:$L$22</c:f>
              <c:numCache>
                <c:formatCode>0.0%</c:formatCode>
                <c:ptCount val="8"/>
                <c:pt idx="0">
                  <c:v>0.14899999999999999</c:v>
                </c:pt>
                <c:pt idx="1">
                  <c:v>0.128</c:v>
                </c:pt>
                <c:pt idx="2">
                  <c:v>0.19900000000000001</c:v>
                </c:pt>
                <c:pt idx="3">
                  <c:v>0.111</c:v>
                </c:pt>
                <c:pt idx="4">
                  <c:v>5.5E-2</c:v>
                </c:pt>
                <c:pt idx="5">
                  <c:v>5.1999999999999998E-2</c:v>
                </c:pt>
                <c:pt idx="6">
                  <c:v>3.7999999999999999E-2</c:v>
                </c:pt>
                <c:pt idx="7">
                  <c:v>0.14099999999999999</c:v>
                </c:pt>
              </c:numCache>
            </c:numRef>
          </c:val>
        </c:ser>
        <c:ser>
          <c:idx val="3"/>
          <c:order val="3"/>
          <c:tx>
            <c:strRef>
              <c:f>Sheet1!$D$23</c:f>
              <c:strCache>
                <c:ptCount val="1"/>
                <c:pt idx="0">
                  <c:v>Failing to Give Way</c:v>
                </c:pt>
              </c:strCache>
            </c:strRef>
          </c:tx>
          <c:spPr>
            <a:solidFill>
              <a:srgbClr val="3D1DA3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Sheet1!$E$19:$L$19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Sheet1!$E$23:$L$23</c:f>
              <c:numCache>
                <c:formatCode>0.0%</c:formatCode>
                <c:ptCount val="8"/>
                <c:pt idx="0">
                  <c:v>0.14699999999999999</c:v>
                </c:pt>
                <c:pt idx="1">
                  <c:v>0.128</c:v>
                </c:pt>
                <c:pt idx="2">
                  <c:v>0.121</c:v>
                </c:pt>
                <c:pt idx="3">
                  <c:v>0.10199999999999999</c:v>
                </c:pt>
                <c:pt idx="4">
                  <c:v>0.16800000000000001</c:v>
                </c:pt>
                <c:pt idx="5">
                  <c:v>8.8999999999999996E-2</c:v>
                </c:pt>
                <c:pt idx="6">
                  <c:v>0.20599999999999999</c:v>
                </c:pt>
                <c:pt idx="7">
                  <c:v>0.111</c:v>
                </c:pt>
              </c:numCache>
            </c:numRef>
          </c:val>
        </c:ser>
        <c:ser>
          <c:idx val="4"/>
          <c:order val="4"/>
          <c:tx>
            <c:strRef>
              <c:f>Sheet1!$D$24</c:f>
              <c:strCache>
                <c:ptCount val="1"/>
                <c:pt idx="0">
                  <c:v>Hit parked vehicle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Sheet1!$E$19:$L$19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Sheet1!$E$24:$L$24</c:f>
              <c:numCache>
                <c:formatCode>0.0%</c:formatCode>
                <c:ptCount val="8"/>
                <c:pt idx="0">
                  <c:v>0.122</c:v>
                </c:pt>
                <c:pt idx="1">
                  <c:v>9.4E-2</c:v>
                </c:pt>
                <c:pt idx="2">
                  <c:v>0.11600000000000001</c:v>
                </c:pt>
                <c:pt idx="3">
                  <c:v>9.7000000000000003E-2</c:v>
                </c:pt>
                <c:pt idx="4">
                  <c:v>4.5999999999999999E-2</c:v>
                </c:pt>
                <c:pt idx="5">
                  <c:v>7.0999999999999994E-2</c:v>
                </c:pt>
                <c:pt idx="6">
                  <c:v>0.10299999999999999</c:v>
                </c:pt>
                <c:pt idx="7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471232"/>
        <c:axId val="45472768"/>
      </c:barChart>
      <c:catAx>
        <c:axId val="45471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45472768"/>
        <c:crosses val="autoZero"/>
        <c:auto val="1"/>
        <c:lblAlgn val="ctr"/>
        <c:lblOffset val="100"/>
        <c:noMultiLvlLbl val="0"/>
      </c:catAx>
      <c:valAx>
        <c:axId val="45472768"/>
        <c:scaling>
          <c:orientation val="minMax"/>
        </c:scaling>
        <c:delete val="0"/>
        <c:axPos val="l"/>
        <c:majorGridlines>
          <c:spPr>
            <a:ln>
              <a:solidFill>
                <a:schemeClr val="tx2"/>
              </a:solidFill>
            </a:ln>
          </c:spPr>
        </c:majorGridlines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471232"/>
        <c:crosses val="autoZero"/>
        <c:crossBetween val="between"/>
      </c:valAx>
      <c:spPr>
        <a:ln>
          <a:solidFill>
            <a:schemeClr val="tx2"/>
          </a:solidFill>
        </a:ln>
      </c:spPr>
    </c:plotArea>
    <c:legend>
      <c:legendPos val="r"/>
      <c:layout>
        <c:manualLayout>
          <c:xMode val="edge"/>
          <c:yMode val="edge"/>
          <c:x val="0.84959078620893991"/>
          <c:y val="0.21242584157315852"/>
          <c:w val="0.1327722845609747"/>
          <c:h val="0.57514813168907164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588442422834556E-2"/>
          <c:y val="1.6125986001555383E-2"/>
          <c:w val="0.74402855605575502"/>
          <c:h val="0.921145243121134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Sheet1!$D$32</c:f>
              <c:strCache>
                <c:ptCount val="1"/>
                <c:pt idx="0">
                  <c:v>TYRE FAILURE</c:v>
                </c:pt>
              </c:strCache>
            </c:strRef>
          </c:tx>
          <c:spPr>
            <a:solidFill>
              <a:srgbClr val="3E1EE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Sheet1!$E$31:$L$31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Sheet1!$E$32:$L$32</c:f>
              <c:numCache>
                <c:formatCode>0.0%</c:formatCode>
                <c:ptCount val="8"/>
                <c:pt idx="0">
                  <c:v>0.56999999999999995</c:v>
                </c:pt>
                <c:pt idx="1">
                  <c:v>0.18</c:v>
                </c:pt>
                <c:pt idx="2">
                  <c:v>0.19500000000000001</c:v>
                </c:pt>
                <c:pt idx="3">
                  <c:v>0.27</c:v>
                </c:pt>
                <c:pt idx="4">
                  <c:v>0.2</c:v>
                </c:pt>
                <c:pt idx="5">
                  <c:v>0.38</c:v>
                </c:pt>
                <c:pt idx="6">
                  <c:v>0.64</c:v>
                </c:pt>
                <c:pt idx="7">
                  <c:v>0.32600000000000001</c:v>
                </c:pt>
              </c:numCache>
            </c:numRef>
          </c:val>
        </c:ser>
        <c:ser>
          <c:idx val="1"/>
          <c:order val="1"/>
          <c:tx>
            <c:strRef>
              <c:f>Sheet1!$D$33</c:f>
              <c:strCache>
                <c:ptCount val="1"/>
                <c:pt idx="0">
                  <c:v>TurnTable / Coupling, Wear &amp; Tear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Sheet1!$E$31:$L$31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Sheet1!$E$33:$L$33</c:f>
              <c:numCache>
                <c:formatCode>0.0%</c:formatCode>
                <c:ptCount val="8"/>
                <c:pt idx="0">
                  <c:v>0.16500000000000001</c:v>
                </c:pt>
                <c:pt idx="1">
                  <c:v>0.126</c:v>
                </c:pt>
                <c:pt idx="2">
                  <c:v>0.27800000000000002</c:v>
                </c:pt>
                <c:pt idx="3">
                  <c:v>0.22600000000000001</c:v>
                </c:pt>
                <c:pt idx="4">
                  <c:v>0.12</c:v>
                </c:pt>
                <c:pt idx="5">
                  <c:v>0.12</c:v>
                </c:pt>
                <c:pt idx="6">
                  <c:v>0.14299999999999999</c:v>
                </c:pt>
                <c:pt idx="7">
                  <c:v>0.16800000000000001</c:v>
                </c:pt>
              </c:numCache>
            </c:numRef>
          </c:val>
        </c:ser>
        <c:ser>
          <c:idx val="2"/>
          <c:order val="2"/>
          <c:tx>
            <c:strRef>
              <c:f>Sheet1!$D$34</c:f>
              <c:strCache>
                <c:ptCount val="1"/>
                <c:pt idx="0">
                  <c:v>Wheel Security / Bearings</c:v>
                </c:pt>
              </c:strCache>
            </c:strRef>
          </c:tx>
          <c:spPr>
            <a:solidFill>
              <a:srgbClr val="217B3B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Sheet1!$E$31:$L$31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Sheet1!$E$34:$L$34</c:f>
              <c:numCache>
                <c:formatCode>0.0%</c:formatCode>
                <c:ptCount val="8"/>
                <c:pt idx="0">
                  <c:v>5.8000000000000003E-2</c:v>
                </c:pt>
                <c:pt idx="1">
                  <c:v>4.2000000000000003E-2</c:v>
                </c:pt>
                <c:pt idx="2">
                  <c:v>0.13400000000000001</c:v>
                </c:pt>
                <c:pt idx="3">
                  <c:v>7.6999999999999999E-2</c:v>
                </c:pt>
                <c:pt idx="4">
                  <c:v>1.2E-2</c:v>
                </c:pt>
                <c:pt idx="5">
                  <c:v>1.4999999999999999E-2</c:v>
                </c:pt>
                <c:pt idx="6">
                  <c:v>7.1999999999999995E-2</c:v>
                </c:pt>
                <c:pt idx="7">
                  <c:v>7.2999999999999995E-2</c:v>
                </c:pt>
              </c:numCache>
            </c:numRef>
          </c:val>
        </c:ser>
        <c:ser>
          <c:idx val="3"/>
          <c:order val="3"/>
          <c:tx>
            <c:strRef>
              <c:f>Sheet1!$D$35</c:f>
              <c:strCache>
                <c:ptCount val="1"/>
                <c:pt idx="0">
                  <c:v>Brake or Steer Failure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cat>
            <c:strRef>
              <c:f>Sheet1!$E$31:$L$31</c:f>
              <c:strCache>
                <c:ptCount val="8"/>
                <c:pt idx="0">
                  <c:v>QLD</c:v>
                </c:pt>
                <c:pt idx="1">
                  <c:v>NSW</c:v>
                </c:pt>
                <c:pt idx="2">
                  <c:v>VIC</c:v>
                </c:pt>
                <c:pt idx="3">
                  <c:v>SA</c:v>
                </c:pt>
                <c:pt idx="4">
                  <c:v>TAS</c:v>
                </c:pt>
                <c:pt idx="5">
                  <c:v>WA</c:v>
                </c:pt>
                <c:pt idx="6">
                  <c:v>NT</c:v>
                </c:pt>
                <c:pt idx="7">
                  <c:v>AUST</c:v>
                </c:pt>
              </c:strCache>
            </c:strRef>
          </c:cat>
          <c:val>
            <c:numRef>
              <c:f>Sheet1!$E$35:$L$35</c:f>
              <c:numCache>
                <c:formatCode>0.0%</c:formatCode>
                <c:ptCount val="8"/>
                <c:pt idx="0">
                  <c:v>5.0000000000000001E-3</c:v>
                </c:pt>
                <c:pt idx="1">
                  <c:v>2.4E-2</c:v>
                </c:pt>
                <c:pt idx="2">
                  <c:v>2.1000000000000001E-2</c:v>
                </c:pt>
                <c:pt idx="3">
                  <c:v>1.4999999999999999E-2</c:v>
                </c:pt>
                <c:pt idx="4">
                  <c:v>0</c:v>
                </c:pt>
                <c:pt idx="5">
                  <c:v>2E-3</c:v>
                </c:pt>
                <c:pt idx="6">
                  <c:v>3.5000000000000003E-2</c:v>
                </c:pt>
                <c:pt idx="7">
                  <c:v>1.2E-2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433792"/>
        <c:axId val="152435328"/>
      </c:barChart>
      <c:catAx>
        <c:axId val="1524337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52435328"/>
        <c:crosses val="autoZero"/>
        <c:auto val="1"/>
        <c:lblAlgn val="ctr"/>
        <c:lblOffset val="100"/>
        <c:noMultiLvlLbl val="0"/>
      </c:catAx>
      <c:valAx>
        <c:axId val="15243532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52433792"/>
        <c:crosses val="autoZero"/>
        <c:crossBetween val="between"/>
      </c:valAx>
      <c:spPr>
        <a:ln>
          <a:solidFill>
            <a:schemeClr val="tx2"/>
          </a:solidFill>
        </a:ln>
      </c:spPr>
    </c:plotArea>
    <c:legend>
      <c:legendPos val="r"/>
      <c:layout>
        <c:manualLayout>
          <c:xMode val="edge"/>
          <c:yMode val="edge"/>
          <c:x val="0.83849452907436361"/>
          <c:y val="0.32028330185534942"/>
          <c:w val="0.12798072941390351"/>
          <c:h val="0.42527793208162057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16200000" scaled="0"/>
              <a:tileRect/>
            </a:gradFill>
          </c:spPr>
          <c:invertIfNegative val="0"/>
          <c:cat>
            <c:multiLvlStrRef>
              <c:f>Graphs!$B$838:$E$839</c:f>
              <c:multiLvlStrCache>
                <c:ptCount val="4"/>
                <c:lvl>
                  <c:pt idx="0">
                    <c:v>&lt; 600 hrs</c:v>
                  </c:pt>
                  <c:pt idx="1">
                    <c:v>601 - 1200 hrs</c:v>
                  </c:pt>
                  <c:pt idx="2">
                    <c:v>1201 - 1800 hrs</c:v>
                  </c:pt>
                  <c:pt idx="3">
                    <c:v>1801 - 2400 hrs</c:v>
                  </c:pt>
                </c:lvl>
                <c:lvl>
                  <c:pt idx="0">
                    <c:v>TIME</c:v>
                  </c:pt>
                </c:lvl>
              </c:multiLvlStrCache>
            </c:multiLvlStrRef>
          </c:cat>
          <c:val>
            <c:numRef>
              <c:f>Graphs!$B$840:$E$840</c:f>
              <c:numCache>
                <c:formatCode>0.0%</c:formatCode>
                <c:ptCount val="4"/>
                <c:pt idx="0">
                  <c:v>0.104</c:v>
                </c:pt>
                <c:pt idx="1">
                  <c:v>0.43099999999999999</c:v>
                </c:pt>
                <c:pt idx="2">
                  <c:v>0.35199999999999998</c:v>
                </c:pt>
                <c:pt idx="3">
                  <c:v>0.113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813824"/>
        <c:axId val="160815360"/>
        <c:axId val="0"/>
      </c:bar3DChart>
      <c:catAx>
        <c:axId val="1608138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 b="1">
                <a:solidFill>
                  <a:schemeClr val="accent3">
                    <a:lumMod val="50000"/>
                  </a:schemeClr>
                </a:solidFill>
              </a:defRPr>
            </a:pPr>
            <a:endParaRPr lang="en-US"/>
          </a:p>
        </c:txPr>
        <c:crossAx val="160815360"/>
        <c:crosses val="autoZero"/>
        <c:auto val="1"/>
        <c:lblAlgn val="ctr"/>
        <c:lblOffset val="100"/>
        <c:noMultiLvlLbl val="0"/>
      </c:catAx>
      <c:valAx>
        <c:axId val="160815360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160813824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 w="139700" prst="cross"/>
    </a:sp3d>
  </c:sp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0.05401</cdr:x>
      <cdr:y>0.04545</cdr:y>
    </cdr:from>
    <cdr:to>
      <cdr:x>0.25401</cdr:x>
      <cdr:y>0.14622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7164" y="288032"/>
          <a:ext cx="1803921" cy="638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AU" sz="2000" b="1" dirty="0"/>
            <a:t>SINGLE VEHICLE </a:t>
          </a:r>
          <a:r>
            <a:rPr lang="en-AU" sz="2000" b="1" dirty="0" smtClean="0"/>
            <a:t>ACCIDENTS 44% </a:t>
          </a:r>
          <a:r>
            <a:rPr lang="en-AU" sz="2000" b="1" dirty="0"/>
            <a:t>: STATE</a:t>
          </a:r>
          <a:r>
            <a:rPr lang="en-AU" sz="2000" b="1" baseline="0" dirty="0"/>
            <a:t> / FINDING</a:t>
          </a:r>
          <a:endParaRPr lang="en-AU" sz="2000" b="1" dirty="0"/>
        </a:p>
      </cdr:txBody>
    </cdr:sp>
  </cdr:relSizeAnchor>
  <cdr:relSizeAnchor xmlns:cdr="http://schemas.openxmlformats.org/drawingml/2006/chartDrawing">
    <cdr:from>
      <cdr:x>0.68641</cdr:x>
      <cdr:y>0</cdr:y>
    </cdr:from>
    <cdr:to>
      <cdr:x>0.94403</cdr:x>
      <cdr:y>0.10714</cdr:y>
    </cdr:to>
    <cdr:pic>
      <cdr:nvPicPr>
        <cdr:cNvPr id="3" name="Picture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030068" y="-476672"/>
          <a:ext cx="2263209" cy="648072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  <cdr:relSizeAnchor xmlns:cdr="http://schemas.openxmlformats.org/drawingml/2006/chartDrawing">
    <cdr:from>
      <cdr:x>0.61286</cdr:x>
      <cdr:y>0.31818</cdr:y>
    </cdr:from>
    <cdr:to>
      <cdr:x>0.68471</cdr:x>
      <cdr:y>0.40909</cdr:y>
    </cdr:to>
    <cdr:sp macro="" textlink="">
      <cdr:nvSpPr>
        <cdr:cNvPr id="12" name="Oval 11"/>
        <cdr:cNvSpPr/>
      </cdr:nvSpPr>
      <cdr:spPr>
        <a:xfrm xmlns:a="http://schemas.openxmlformats.org/drawingml/2006/main">
          <a:off x="5527724" y="2016224"/>
          <a:ext cx="648072" cy="57606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tx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0.54101</cdr:x>
      <cdr:y>0.5</cdr:y>
    </cdr:from>
    <cdr:to>
      <cdr:x>0.87631</cdr:x>
      <cdr:y>0.57955</cdr:y>
    </cdr:to>
    <cdr:cxnSp macro="">
      <cdr:nvCxnSpPr>
        <cdr:cNvPr id="14" name="Straight Arrow Connector 13"/>
        <cdr:cNvCxnSpPr/>
      </cdr:nvCxnSpPr>
      <cdr:spPr>
        <a:xfrm xmlns:a="http://schemas.openxmlformats.org/drawingml/2006/main" flipH="1" flipV="1">
          <a:off x="4879652" y="3168352"/>
          <a:ext cx="3024336" cy="50405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2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3428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1"/>
            <a:ext cx="3077739" cy="513428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r">
              <a:defRPr sz="1200"/>
            </a:lvl1pPr>
          </a:lstStyle>
          <a:p>
            <a:pPr>
              <a:defRPr/>
            </a:pPr>
            <a:fld id="{BA229D4D-B840-4BA2-8B31-2245714F5CB0}" type="datetimeFigureOut">
              <a:rPr lang="en-AU"/>
              <a:pPr>
                <a:defRPr/>
              </a:pPr>
              <a:t>13/09/2016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19599"/>
            <a:ext cx="3077739" cy="513427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9719599"/>
            <a:ext cx="3077739" cy="513427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r">
              <a:defRPr sz="1200"/>
            </a:lvl1pPr>
          </a:lstStyle>
          <a:p>
            <a:pPr>
              <a:defRPr/>
            </a:pPr>
            <a:fld id="{14A686FD-6C07-4436-9FA1-F4394B61F12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0056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2"/>
          </a:xfrm>
          <a:prstGeom prst="rect">
            <a:avLst/>
          </a:prstGeom>
        </p:spPr>
        <p:txBody>
          <a:bodyPr vert="horz" wrap="square" lIns="94750" tIns="47375" rIns="94750" bIns="4737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2"/>
          </a:xfrm>
          <a:prstGeom prst="rect">
            <a:avLst/>
          </a:prstGeom>
        </p:spPr>
        <p:txBody>
          <a:bodyPr vert="horz" wrap="square" lIns="94750" tIns="47375" rIns="94750" bIns="4737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67B2E63-2B27-451F-9320-9C2982181F58}" type="datetimeFigureOut">
              <a:rPr lang="en-AU"/>
              <a:pPr>
                <a:defRPr/>
              </a:pPr>
              <a:t>13/09/2016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0" tIns="47375" rIns="94750" bIns="47375" rtlCol="0" anchor="ctr"/>
          <a:lstStyle/>
          <a:p>
            <a:pPr lvl="0"/>
            <a:endParaRPr lang="en-AU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wrap="square" lIns="94750" tIns="47375" rIns="94750" bIns="4737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2"/>
          </a:xfrm>
          <a:prstGeom prst="rect">
            <a:avLst/>
          </a:prstGeom>
        </p:spPr>
        <p:txBody>
          <a:bodyPr vert="horz" wrap="square" lIns="94750" tIns="47375" rIns="94750" bIns="4737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2"/>
          </a:xfrm>
          <a:prstGeom prst="rect">
            <a:avLst/>
          </a:prstGeom>
        </p:spPr>
        <p:txBody>
          <a:bodyPr vert="horz" wrap="square" lIns="94750" tIns="47375" rIns="94750" bIns="473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01277BF-F91D-49D7-A727-8533BDFAB08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88583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277BF-F91D-49D7-A727-8533BDFAB086}" type="slidenum">
              <a:rPr lang="en-AU" altLang="en-US" smtClean="0"/>
              <a:pPr>
                <a:defRPr/>
              </a:pPr>
              <a:t>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192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8994A-98AD-4C96-ACC7-D3C2B21DA6CC}" type="slidenum">
              <a:rPr lang="en-AU" smtClean="0">
                <a:solidFill>
                  <a:prstClr val="black"/>
                </a:solidFill>
              </a:rPr>
              <a:pPr/>
              <a:t>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9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8994A-98AD-4C96-ACC7-D3C2B21DA6CC}" type="slidenum">
              <a:rPr lang="en-AU" smtClean="0">
                <a:solidFill>
                  <a:prstClr val="black"/>
                </a:solidFill>
              </a:rPr>
              <a:pPr/>
              <a:t>3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0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726">
              <a:defRPr/>
            </a:pPr>
            <a:endParaRPr lang="en-AU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8994A-98AD-4C96-ACC7-D3C2B21DA6CC}" type="slidenum">
              <a:rPr lang="en-AU" smtClean="0">
                <a:solidFill>
                  <a:prstClr val="black"/>
                </a:solidFill>
              </a:rPr>
              <a:pPr/>
              <a:t>4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09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8994A-98AD-4C96-ACC7-D3C2B21DA6CC}" type="slidenum">
              <a:rPr lang="en-AU" smtClean="0">
                <a:solidFill>
                  <a:prstClr val="black"/>
                </a:solidFill>
              </a:rPr>
              <a:pPr/>
              <a:t>6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03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8994A-98AD-4C96-ACC7-D3C2B21DA6CC}" type="slidenum">
              <a:rPr lang="en-AU" smtClean="0">
                <a:solidFill>
                  <a:prstClr val="black"/>
                </a:solidFill>
              </a:rPr>
              <a:pPr/>
              <a:t>10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03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8994A-98AD-4C96-ACC7-D3C2B21DA6CC}" type="slidenum">
              <a:rPr lang="en-AU" smtClean="0">
                <a:solidFill>
                  <a:prstClr val="black"/>
                </a:solidFill>
              </a:rPr>
              <a:pPr/>
              <a:t>11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03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8994A-98AD-4C96-ACC7-D3C2B21DA6CC}" type="slidenum">
              <a:rPr lang="en-AU" smtClean="0">
                <a:solidFill>
                  <a:prstClr val="black"/>
                </a:solidFill>
              </a:rPr>
              <a:pPr/>
              <a:t>12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0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8994A-98AD-4C96-ACC7-D3C2B21DA6CC}" type="slidenum">
              <a:rPr lang="en-AU" smtClean="0">
                <a:solidFill>
                  <a:prstClr val="black"/>
                </a:solidFill>
              </a:rPr>
              <a:pPr/>
              <a:t>14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3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CDDF-0B1D-4C88-A01A-CDE0626D8C05}" type="datetimeFigureOut">
              <a:rPr lang="en-AU" smtClean="0">
                <a:solidFill>
                  <a:srgbClr val="4D4D4F">
                    <a:tint val="75000"/>
                  </a:srgbClr>
                </a:solidFill>
              </a:rPr>
              <a:pPr/>
              <a:t>13/09/2016</a:t>
            </a:fld>
            <a:endParaRPr lang="en-AU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46FF-07B2-4148-8950-D6E3F6C2D5F9}" type="slidenum">
              <a:rPr lang="en-AU" smtClean="0">
                <a:solidFill>
                  <a:srgbClr val="4D4D4F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4D4D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349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760232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2" y="340657"/>
            <a:ext cx="7848104" cy="792113"/>
          </a:xfrm>
        </p:spPr>
        <p:txBody>
          <a:bodyPr lIns="0" tIns="0" anchor="b" anchorCtr="0">
            <a:noAutofit/>
          </a:bodyPr>
          <a:lstStyle>
            <a:lvl1pPr marL="0" indent="0">
              <a:buFontTx/>
              <a:buNone/>
              <a:defRPr sz="3200" b="1" cap="all" baseline="0"/>
            </a:lvl1pPr>
            <a:lvl2pPr marL="0" indent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FontTx/>
              <a:buNone/>
              <a:defRPr sz="2000" cap="all" baseline="0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Slide title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4355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81192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2" y="340657"/>
            <a:ext cx="7848104" cy="792113"/>
          </a:xfrm>
        </p:spPr>
        <p:txBody>
          <a:bodyPr lIns="0" tIns="0" anchor="b" anchorCtr="0">
            <a:noAutofit/>
          </a:bodyPr>
          <a:lstStyle>
            <a:lvl1pPr marL="0" indent="0">
              <a:buFontTx/>
              <a:buNone/>
              <a:defRPr sz="3200" b="1" cap="all" baseline="0"/>
            </a:lvl1pPr>
            <a:lvl2pPr marL="0" indent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FontTx/>
              <a:buNone/>
              <a:defRPr sz="2000" cap="all" baseline="0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Slide title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468313" y="1628775"/>
            <a:ext cx="8207375" cy="47529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6030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w/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0480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2" y="340657"/>
            <a:ext cx="7848104" cy="792113"/>
          </a:xfrm>
        </p:spPr>
        <p:txBody>
          <a:bodyPr lIns="0" tIns="0" anchor="b" anchorCtr="0">
            <a:noAutofit/>
          </a:bodyPr>
          <a:lstStyle>
            <a:lvl1pPr marL="0" indent="0">
              <a:buFontTx/>
              <a:buNone/>
              <a:defRPr sz="3200" b="1" cap="all" baseline="0"/>
            </a:lvl1pPr>
            <a:lvl2pPr marL="0" indent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FontTx/>
              <a:buNone/>
              <a:defRPr sz="2000" cap="all" baseline="0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Slide title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1"/>
          </p:nvPr>
        </p:nvSpPr>
        <p:spPr>
          <a:xfrm>
            <a:off x="468313" y="2181225"/>
            <a:ext cx="8207375" cy="42005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endParaRPr lang="en-AU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1628775"/>
            <a:ext cx="8207376" cy="470074"/>
          </a:xfrm>
        </p:spPr>
        <p:txBody>
          <a:bodyPr lIns="0" tIns="0" anchor="b" anchorCtr="0">
            <a:noAutofit/>
          </a:bodyPr>
          <a:lstStyle>
            <a:lvl1pPr marL="0" indent="0">
              <a:buFontTx/>
              <a:buNone/>
              <a:defRPr sz="2000" b="1" cap="none" baseline="0">
                <a:solidFill>
                  <a:schemeClr val="accent1"/>
                </a:solidFill>
              </a:defRPr>
            </a:lvl1pPr>
            <a:lvl2pPr marL="0" indent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FontTx/>
              <a:buNone/>
              <a:defRPr sz="2000" cap="none" baseline="0"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Statement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3904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4805359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526" y="332656"/>
            <a:ext cx="8209161" cy="68761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169CDDF-0B1D-4C88-A01A-CDE0626D8C05}" type="datetimeFigureOut">
              <a:rPr lang="en-AU" smtClean="0">
                <a:solidFill>
                  <a:srgbClr val="4D4D4F">
                    <a:tint val="75000"/>
                  </a:srgbClr>
                </a:solidFill>
                <a:latin typeface="Arial Narrow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13/09/2016</a:t>
            </a:fld>
            <a:endParaRPr lang="en-AU" dirty="0">
              <a:solidFill>
                <a:srgbClr val="4D4D4F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srgbClr val="4D4D4F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DBF46FF-07B2-4148-8950-D6E3F6C2D5F9}" type="slidenum">
              <a:rPr lang="en-AU" smtClean="0">
                <a:solidFill>
                  <a:srgbClr val="4D4D4F">
                    <a:tint val="75000"/>
                  </a:srgbClr>
                </a:solidFill>
                <a:latin typeface="Arial Narrow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dirty="0">
              <a:solidFill>
                <a:srgbClr val="4D4D4F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313" y="1196752"/>
            <a:ext cx="8207375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7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google.com.au/url?sa=i&amp;rct=j&amp;q=&amp;esrc=s&amp;frm=1&amp;source=images&amp;cd=&amp;cad=rja&amp;uact=8&amp;ved=0ahUKEwiu3qmXyeTJAhWDJKYKHTJSAIgQjRwIBw&amp;url=http://www.abc.net.au/news/2015-05-30/sa-truck-industry-winning-the-fight-on-drugs/6509066&amp;bvm=bv.110151844,d.dGY&amp;psig=AFQjCNGMXDCaxqNgdYbYSGa2S2_m-EYyIg&amp;ust=145049925571836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com.au/url?sa=i&amp;rct=j&amp;q=&amp;esrc=s&amp;frm=1&amp;source=images&amp;cd=&amp;cad=rja&amp;uact=8&amp;ved=0ahUKEwjzmZ6o04jPAhVBQpQKHWQMBXUQjRwIBw&amp;url=http://www.holmwoodhighgate.com.au/&amp;bvm=bv.132479545,d.dGo&amp;psig=AFQjCNGzhY0rQvZcZ8nAsDRJse3ESamiyg&amp;ust=1473727968799111" TargetMode="Externa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au/url?sa=i&amp;rct=j&amp;q=&amp;esrc=s&amp;frm=1&amp;source=images&amp;cd=&amp;cad=rja&amp;uact=8&amp;ved=0ahUKEwiOs5md24jPAhWGOJQKHbpKChEQjRwIBw&amp;url=http://ior.com.au/transport/&amp;bvm=bv.132479545,d.dGo&amp;psig=AFQjCNFxddKC7JVno4oOjzCp8FwcpMWkgg&amp;ust=147373120161191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com.au/url?sa=i&amp;rct=j&amp;q=&amp;esrc=s&amp;frm=1&amp;source=images&amp;cd=&amp;cad=rja&amp;uact=8&amp;ved=0CAcQjRxqFQoTCLj__KK8oMgCFULbpgodYCIIJA&amp;url=http://floridacoalitionofrailpassengers.memberlodge.com/&amp;bvm=bv.104226188,d.dGo&amp;psig=AFQjCNF0442zXmqBz2PyqUbDEp2GbQz6lw&amp;ust=1443761264484850" TargetMode="Externa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35" y="258896"/>
            <a:ext cx="1964164" cy="562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538" y="653719"/>
            <a:ext cx="7824774" cy="8186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cap="all" dirty="0" smtClean="0">
                <a:solidFill>
                  <a:srgbClr val="4D4D4F"/>
                </a:solidFill>
                <a:latin typeface="Arial Narrow"/>
              </a:rPr>
              <a:t/>
            </a:r>
            <a:br>
              <a:rPr lang="en-US" sz="4400" b="1" cap="all" dirty="0" smtClean="0">
                <a:solidFill>
                  <a:srgbClr val="4D4D4F"/>
                </a:solidFill>
                <a:latin typeface="Arial Narrow"/>
              </a:rPr>
            </a:br>
            <a:r>
              <a:rPr lang="en-US" sz="3200" b="1" cap="all" dirty="0" smtClean="0">
                <a:solidFill>
                  <a:srgbClr val="4D4D4F"/>
                </a:solidFill>
                <a:latin typeface="Arial Narrow"/>
              </a:rPr>
              <a:t>Australian </a:t>
            </a:r>
            <a:r>
              <a:rPr lang="en-US" sz="2800" b="1" cap="all" dirty="0" smtClean="0">
                <a:solidFill>
                  <a:srgbClr val="4D4D4F"/>
                </a:solidFill>
                <a:latin typeface="Arial Narrow"/>
              </a:rPr>
              <a:t>HV Investigation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260" y="5778756"/>
            <a:ext cx="3767057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b="1" dirty="0" smtClean="0">
                <a:solidFill>
                  <a:srgbClr val="00874A"/>
                </a:solidFill>
                <a:latin typeface="Century Gothic" panose="020B0502020202020204" pitchFamily="34" charset="0"/>
              </a:rPr>
              <a:t>Owen Driscoll</a:t>
            </a:r>
            <a:br>
              <a:rPr lang="en-AU" b="1" dirty="0" smtClean="0">
                <a:solidFill>
                  <a:srgbClr val="00874A"/>
                </a:solidFill>
                <a:latin typeface="Century Gothic" panose="020B0502020202020204" pitchFamily="34" charset="0"/>
              </a:rPr>
            </a:br>
            <a:r>
              <a:rPr lang="en-AU" sz="1200" dirty="0">
                <a:solidFill>
                  <a:srgbClr val="4D4D4F"/>
                </a:solidFill>
                <a:latin typeface="Century Gothic" panose="020B0502020202020204" pitchFamily="34" charset="0"/>
              </a:rPr>
              <a:t>National Manager Industry Relations for NTI, </a:t>
            </a:r>
            <a:endParaRPr lang="en-AU" sz="1200" dirty="0" smtClean="0">
              <a:solidFill>
                <a:srgbClr val="4D4D4F"/>
              </a:solidFill>
              <a:latin typeface="Century Gothic" panose="020B0502020202020204" pitchFamily="34" charset="0"/>
            </a:endParaRPr>
          </a:p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 smtClean="0">
                <a:solidFill>
                  <a:srgbClr val="4D4D4F"/>
                </a:solidFill>
                <a:latin typeface="Century Gothic" panose="020B0502020202020204" pitchFamily="34" charset="0"/>
              </a:rPr>
              <a:t>National </a:t>
            </a:r>
            <a:r>
              <a:rPr lang="en-AU" sz="1200" dirty="0">
                <a:solidFill>
                  <a:srgbClr val="4D4D4F"/>
                </a:solidFill>
                <a:latin typeface="Century Gothic" panose="020B0502020202020204" pitchFamily="34" charset="0"/>
              </a:rPr>
              <a:t>Director of </a:t>
            </a:r>
            <a:r>
              <a:rPr lang="en-AU" sz="1200" dirty="0" smtClean="0">
                <a:solidFill>
                  <a:srgbClr val="4D4D4F"/>
                </a:solidFill>
                <a:latin typeface="Century Gothic" panose="020B0502020202020204" pitchFamily="34" charset="0"/>
              </a:rPr>
              <a:t>Research</a:t>
            </a:r>
          </a:p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 smtClean="0">
                <a:solidFill>
                  <a:srgbClr val="4D4D4F"/>
                </a:solidFill>
                <a:latin typeface="Century Gothic" panose="020B0502020202020204" pitchFamily="34" charset="0"/>
              </a:rPr>
              <a:t>National </a:t>
            </a:r>
            <a:r>
              <a:rPr lang="en-AU" sz="1200" dirty="0">
                <a:solidFill>
                  <a:srgbClr val="4D4D4F"/>
                </a:solidFill>
                <a:latin typeface="Century Gothic" panose="020B0502020202020204" pitchFamily="34" charset="0"/>
              </a:rPr>
              <a:t>Truck Accident Research Centre (NTARC)</a:t>
            </a:r>
          </a:p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endParaRPr lang="en-AU" sz="1200" b="1" dirty="0" smtClean="0">
              <a:solidFill>
                <a:srgbClr val="00874A"/>
              </a:solidFill>
              <a:latin typeface="Arial Narrow"/>
            </a:endParaRPr>
          </a:p>
        </p:txBody>
      </p: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7732410" y="457157"/>
            <a:ext cx="854407" cy="822713"/>
            <a:chOff x="4479" y="1222"/>
            <a:chExt cx="924" cy="924"/>
          </a:xfrm>
        </p:grpSpPr>
        <p:sp>
          <p:nvSpPr>
            <p:cNvPr id="21" name="Freeform 102"/>
            <p:cNvSpPr>
              <a:spLocks noEditPoints="1"/>
            </p:cNvSpPr>
            <p:nvPr/>
          </p:nvSpPr>
          <p:spPr bwMode="auto">
            <a:xfrm>
              <a:off x="4479" y="1222"/>
              <a:ext cx="924" cy="924"/>
            </a:xfrm>
            <a:custGeom>
              <a:avLst/>
              <a:gdLst>
                <a:gd name="T0" fmla="*/ 3083786 w 538"/>
                <a:gd name="T1" fmla="*/ 67907051 h 538"/>
                <a:gd name="T2" fmla="*/ 67907051 w 538"/>
                <a:gd name="T3" fmla="*/ 132621945 h 538"/>
                <a:gd name="T4" fmla="*/ 132822209 w 538"/>
                <a:gd name="T5" fmla="*/ 67907051 h 538"/>
                <a:gd name="T6" fmla="*/ 67907051 w 538"/>
                <a:gd name="T7" fmla="*/ 3083786 h 538"/>
                <a:gd name="T8" fmla="*/ 3083786 w 538"/>
                <a:gd name="T9" fmla="*/ 67907051 h 538"/>
                <a:gd name="T10" fmla="*/ 0 w 538"/>
                <a:gd name="T11" fmla="*/ 67907051 h 538"/>
                <a:gd name="T12" fmla="*/ 67907051 w 538"/>
                <a:gd name="T13" fmla="*/ 0 h 538"/>
                <a:gd name="T14" fmla="*/ 135928984 w 538"/>
                <a:gd name="T15" fmla="*/ 67907051 h 538"/>
                <a:gd name="T16" fmla="*/ 67907051 w 538"/>
                <a:gd name="T17" fmla="*/ 135928984 h 538"/>
                <a:gd name="T18" fmla="*/ 0 w 538"/>
                <a:gd name="T19" fmla="*/ 67907051 h 5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38" h="538">
                  <a:moveTo>
                    <a:pt x="12" y="269"/>
                  </a:moveTo>
                  <a:cubicBezTo>
                    <a:pt x="13" y="410"/>
                    <a:pt x="127" y="525"/>
                    <a:pt x="269" y="525"/>
                  </a:cubicBezTo>
                  <a:cubicBezTo>
                    <a:pt x="411" y="525"/>
                    <a:pt x="525" y="410"/>
                    <a:pt x="526" y="269"/>
                  </a:cubicBezTo>
                  <a:cubicBezTo>
                    <a:pt x="525" y="127"/>
                    <a:pt x="411" y="12"/>
                    <a:pt x="269" y="12"/>
                  </a:cubicBezTo>
                  <a:cubicBezTo>
                    <a:pt x="127" y="12"/>
                    <a:pt x="13" y="127"/>
                    <a:pt x="12" y="269"/>
                  </a:cubicBezTo>
                  <a:moveTo>
                    <a:pt x="0" y="269"/>
                  </a:moveTo>
                  <a:cubicBezTo>
                    <a:pt x="0" y="120"/>
                    <a:pt x="120" y="0"/>
                    <a:pt x="269" y="0"/>
                  </a:cubicBezTo>
                  <a:cubicBezTo>
                    <a:pt x="418" y="0"/>
                    <a:pt x="538" y="120"/>
                    <a:pt x="538" y="269"/>
                  </a:cubicBezTo>
                  <a:cubicBezTo>
                    <a:pt x="538" y="417"/>
                    <a:pt x="418" y="538"/>
                    <a:pt x="269" y="538"/>
                  </a:cubicBezTo>
                  <a:cubicBezTo>
                    <a:pt x="120" y="538"/>
                    <a:pt x="0" y="417"/>
                    <a:pt x="0" y="269"/>
                  </a:cubicBezTo>
                </a:path>
              </a:pathLst>
            </a:custGeom>
            <a:solidFill>
              <a:srgbClr val="008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grpSp>
          <p:nvGrpSpPr>
            <p:cNvPr id="22" name="Group 15"/>
            <p:cNvGrpSpPr>
              <a:grpSpLocks/>
            </p:cNvGrpSpPr>
            <p:nvPr userDrawn="1"/>
          </p:nvGrpSpPr>
          <p:grpSpPr bwMode="auto">
            <a:xfrm>
              <a:off x="4527" y="1269"/>
              <a:ext cx="827" cy="828"/>
              <a:chOff x="4527" y="1269"/>
              <a:chExt cx="827" cy="828"/>
            </a:xfrm>
          </p:grpSpPr>
          <p:sp>
            <p:nvSpPr>
              <p:cNvPr id="23" name="Oval 103"/>
              <p:cNvSpPr>
                <a:spLocks noChangeArrowheads="1"/>
              </p:cNvSpPr>
              <p:nvPr/>
            </p:nvSpPr>
            <p:spPr bwMode="auto">
              <a:xfrm>
                <a:off x="4527" y="1269"/>
                <a:ext cx="827" cy="828"/>
              </a:xfrm>
              <a:prstGeom prst="ellipse">
                <a:avLst/>
              </a:prstGeom>
              <a:solidFill>
                <a:srgbClr val="0087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3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3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3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3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9pPr>
              </a:lstStyle>
              <a:p>
                <a:pPr eaLnBrk="1" fontAlgn="auto" hangingPunct="1">
                  <a:spcAft>
                    <a:spcPts val="0"/>
                  </a:spcAft>
                  <a:defRPr/>
                </a:pPr>
                <a:endParaRPr lang="en-US" altLang="en-US" sz="2200" dirty="0" smtClean="0">
                  <a:solidFill>
                    <a:srgbClr val="4D4D4F"/>
                  </a:solidFill>
                  <a:latin typeface="Univers 55" pitchFamily="64" charset="0"/>
                </a:endParaRPr>
              </a:p>
            </p:txBody>
          </p:sp>
          <p:sp>
            <p:nvSpPr>
              <p:cNvPr id="24" name="Freeform 104"/>
              <p:cNvSpPr>
                <a:spLocks noEditPoints="1"/>
              </p:cNvSpPr>
              <p:nvPr/>
            </p:nvSpPr>
            <p:spPr bwMode="white">
              <a:xfrm>
                <a:off x="4551" y="1432"/>
                <a:ext cx="796" cy="555"/>
              </a:xfrm>
              <a:custGeom>
                <a:avLst/>
                <a:gdLst>
                  <a:gd name="T0" fmla="*/ 605 w 796"/>
                  <a:gd name="T1" fmla="*/ 142 h 555"/>
                  <a:gd name="T2" fmla="*/ 495 w 796"/>
                  <a:gd name="T3" fmla="*/ 501 h 555"/>
                  <a:gd name="T4" fmla="*/ 614 w 796"/>
                  <a:gd name="T5" fmla="*/ 501 h 555"/>
                  <a:gd name="T6" fmla="*/ 724 w 796"/>
                  <a:gd name="T7" fmla="*/ 139 h 555"/>
                  <a:gd name="T8" fmla="*/ 605 w 796"/>
                  <a:gd name="T9" fmla="*/ 139 h 555"/>
                  <a:gd name="T10" fmla="*/ 605 w 796"/>
                  <a:gd name="T11" fmla="*/ 142 h 555"/>
                  <a:gd name="T12" fmla="*/ 796 w 796"/>
                  <a:gd name="T13" fmla="*/ 111 h 555"/>
                  <a:gd name="T14" fmla="*/ 732 w 796"/>
                  <a:gd name="T15" fmla="*/ 0 h 555"/>
                  <a:gd name="T16" fmla="*/ 347 w 796"/>
                  <a:gd name="T17" fmla="*/ 0 h 555"/>
                  <a:gd name="T18" fmla="*/ 347 w 796"/>
                  <a:gd name="T19" fmla="*/ 3 h 555"/>
                  <a:gd name="T20" fmla="*/ 311 w 796"/>
                  <a:gd name="T21" fmla="*/ 110 h 555"/>
                  <a:gd name="T22" fmla="*/ 461 w 796"/>
                  <a:gd name="T23" fmla="*/ 110 h 555"/>
                  <a:gd name="T24" fmla="*/ 346 w 796"/>
                  <a:gd name="T25" fmla="*/ 501 h 555"/>
                  <a:gd name="T26" fmla="*/ 462 w 796"/>
                  <a:gd name="T27" fmla="*/ 501 h 555"/>
                  <a:gd name="T28" fmla="*/ 579 w 796"/>
                  <a:gd name="T29" fmla="*/ 111 h 555"/>
                  <a:gd name="T30" fmla="*/ 796 w 796"/>
                  <a:gd name="T31" fmla="*/ 111 h 555"/>
                  <a:gd name="T32" fmla="*/ 304 w 796"/>
                  <a:gd name="T33" fmla="*/ 139 h 555"/>
                  <a:gd name="T34" fmla="*/ 256 w 796"/>
                  <a:gd name="T35" fmla="*/ 295 h 555"/>
                  <a:gd name="T36" fmla="*/ 95 w 796"/>
                  <a:gd name="T37" fmla="*/ 134 h 555"/>
                  <a:gd name="T38" fmla="*/ 0 w 796"/>
                  <a:gd name="T39" fmla="*/ 421 h 555"/>
                  <a:gd name="T40" fmla="*/ 0 w 796"/>
                  <a:gd name="T41" fmla="*/ 422 h 555"/>
                  <a:gd name="T42" fmla="*/ 31 w 796"/>
                  <a:gd name="T43" fmla="*/ 488 h 555"/>
                  <a:gd name="T44" fmla="*/ 81 w 796"/>
                  <a:gd name="T45" fmla="*/ 555 h 555"/>
                  <a:gd name="T46" fmla="*/ 148 w 796"/>
                  <a:gd name="T47" fmla="*/ 345 h 555"/>
                  <a:gd name="T48" fmla="*/ 310 w 796"/>
                  <a:gd name="T49" fmla="*/ 512 h 555"/>
                  <a:gd name="T50" fmla="*/ 421 w 796"/>
                  <a:gd name="T51" fmla="*/ 139 h 555"/>
                  <a:gd name="T52" fmla="*/ 304 w 796"/>
                  <a:gd name="T53" fmla="*/ 139 h 55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96"/>
                  <a:gd name="T82" fmla="*/ 0 h 555"/>
                  <a:gd name="T83" fmla="*/ 796 w 796"/>
                  <a:gd name="T84" fmla="*/ 555 h 55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96" h="555">
                    <a:moveTo>
                      <a:pt x="605" y="142"/>
                    </a:moveTo>
                    <a:lnTo>
                      <a:pt x="495" y="501"/>
                    </a:lnTo>
                    <a:lnTo>
                      <a:pt x="614" y="501"/>
                    </a:lnTo>
                    <a:lnTo>
                      <a:pt x="724" y="139"/>
                    </a:lnTo>
                    <a:lnTo>
                      <a:pt x="605" y="139"/>
                    </a:lnTo>
                    <a:lnTo>
                      <a:pt x="605" y="142"/>
                    </a:lnTo>
                    <a:close/>
                    <a:moveTo>
                      <a:pt x="796" y="111"/>
                    </a:moveTo>
                    <a:lnTo>
                      <a:pt x="732" y="0"/>
                    </a:lnTo>
                    <a:lnTo>
                      <a:pt x="347" y="0"/>
                    </a:lnTo>
                    <a:lnTo>
                      <a:pt x="347" y="3"/>
                    </a:lnTo>
                    <a:lnTo>
                      <a:pt x="311" y="110"/>
                    </a:lnTo>
                    <a:lnTo>
                      <a:pt x="461" y="110"/>
                    </a:lnTo>
                    <a:lnTo>
                      <a:pt x="346" y="501"/>
                    </a:lnTo>
                    <a:lnTo>
                      <a:pt x="462" y="501"/>
                    </a:lnTo>
                    <a:lnTo>
                      <a:pt x="579" y="111"/>
                    </a:lnTo>
                    <a:lnTo>
                      <a:pt x="796" y="111"/>
                    </a:lnTo>
                    <a:close/>
                    <a:moveTo>
                      <a:pt x="304" y="139"/>
                    </a:moveTo>
                    <a:lnTo>
                      <a:pt x="256" y="295"/>
                    </a:lnTo>
                    <a:lnTo>
                      <a:pt x="95" y="134"/>
                    </a:lnTo>
                    <a:lnTo>
                      <a:pt x="0" y="421"/>
                    </a:lnTo>
                    <a:lnTo>
                      <a:pt x="0" y="422"/>
                    </a:lnTo>
                    <a:lnTo>
                      <a:pt x="31" y="488"/>
                    </a:lnTo>
                    <a:lnTo>
                      <a:pt x="81" y="555"/>
                    </a:lnTo>
                    <a:lnTo>
                      <a:pt x="148" y="345"/>
                    </a:lnTo>
                    <a:lnTo>
                      <a:pt x="310" y="512"/>
                    </a:lnTo>
                    <a:lnTo>
                      <a:pt x="421" y="139"/>
                    </a:lnTo>
                    <a:lnTo>
                      <a:pt x="304" y="1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AU" dirty="0">
                  <a:solidFill>
                    <a:srgbClr val="4D4D4F"/>
                  </a:solidFill>
                  <a:latin typeface="Arial Narrow"/>
                </a:endParaRPr>
              </a:p>
            </p:txBody>
          </p:sp>
        </p:grpSp>
      </p:grpSp>
      <p:pic>
        <p:nvPicPr>
          <p:cNvPr id="10242" name="Picture 2" descr="\\nti.internal\System$\SPR_Users\DriscollO\My Pictures\New folder\IMG_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23" y="1827467"/>
            <a:ext cx="2571750" cy="33787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99" y="1827467"/>
            <a:ext cx="2537037" cy="341145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94770"/>
            <a:ext cx="2605892" cy="34441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72" y="1827467"/>
            <a:ext cx="2877568" cy="341145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98" y="1827467"/>
            <a:ext cx="2825070" cy="341145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25" y="5517232"/>
            <a:ext cx="4584739" cy="88758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916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Crash Australia 2015</a:t>
            </a:r>
          </a:p>
          <a:p>
            <a:pPr lvl="1"/>
            <a:r>
              <a:rPr lang="en-AU" sz="1800" b="1" dirty="0" smtClean="0"/>
              <a:t>Summary of findings - </a:t>
            </a:r>
            <a:r>
              <a:rPr lang="en-AU" b="1" dirty="0" smtClean="0"/>
              <a:t>MULTI-VEHICLE COLLISIONS (55.9%)</a:t>
            </a:r>
            <a:endParaRPr lang="en-AU" b="1" dirty="0"/>
          </a:p>
        </p:txBody>
      </p:sp>
      <p:sp>
        <p:nvSpPr>
          <p:cNvPr id="3" name="Rectangle 2"/>
          <p:cNvSpPr/>
          <p:nvPr/>
        </p:nvSpPr>
        <p:spPr>
          <a:xfrm>
            <a:off x="5737040" y="4566485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0119" y="4587468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1674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139" y="4615367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78058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1207" y="5302366"/>
            <a:ext cx="1404231" cy="366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19191A"/>
                </a:solidFill>
                <a:latin typeface="Arial Narrow"/>
              </a:rPr>
              <a:t>Failed to give way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19191A"/>
                </a:solidFill>
                <a:latin typeface="Arial Narrow"/>
              </a:rPr>
              <a:t> to third party vehicle</a:t>
            </a: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.</a:t>
            </a:r>
            <a:endParaRPr lang="en-AU" sz="1400" dirty="0" smtClean="0">
              <a:solidFill>
                <a:srgbClr val="4D4D4F"/>
              </a:solidFill>
              <a:latin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1538" y="5265487"/>
            <a:ext cx="1438534" cy="5493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Hit Third Party vehicle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 in  the rear.</a:t>
            </a:r>
            <a:br>
              <a:rPr lang="en-AU" sz="1400" dirty="0" smtClean="0">
                <a:solidFill>
                  <a:srgbClr val="4D4D4F"/>
                </a:solidFill>
                <a:latin typeface="Arial Narrow"/>
              </a:rPr>
            </a:b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1144" y="5302366"/>
            <a:ext cx="662041" cy="366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Reversing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4D4D4F"/>
                </a:solidFill>
                <a:latin typeface="Arial Narrow"/>
              </a:rPr>
              <a:t> unsafely</a:t>
            </a: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875" y="5693874"/>
            <a:ext cx="1838165" cy="7325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of the time the </a:t>
            </a: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heavy vehicle was </a:t>
            </a:r>
            <a:r>
              <a:rPr lang="en-AU" sz="1400" b="1" dirty="0">
                <a:solidFill>
                  <a:srgbClr val="19191A"/>
                </a:solidFill>
                <a:latin typeface="Arial Narrow"/>
              </a:rPr>
              <a:t>at fault </a:t>
            </a: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in a multi-vehicle</a:t>
            </a:r>
            <a:br>
              <a:rPr lang="en-AU" sz="1400" dirty="0" smtClean="0">
                <a:solidFill>
                  <a:srgbClr val="4D4D4F"/>
                </a:solidFill>
                <a:latin typeface="Arial Narrow"/>
              </a:rPr>
            </a:b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collisions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22742" y="5367721"/>
            <a:ext cx="1409040" cy="1831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Struck parked vehicle</a:t>
            </a: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44809" y="4786762"/>
            <a:ext cx="1051698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11.1%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11473" y="4782029"/>
            <a:ext cx="862416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7.9%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3937" y="4782029"/>
            <a:ext cx="756617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34%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555" y="4883790"/>
            <a:ext cx="1788952" cy="7848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6000" b="1" dirty="0" smtClean="0">
                <a:solidFill>
                  <a:srgbClr val="00874A"/>
                </a:solidFill>
                <a:latin typeface="Arial Narrow"/>
              </a:rPr>
              <a:t>68.4%</a:t>
            </a:r>
            <a:endParaRPr lang="en-AU" sz="60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48948" y="4782029"/>
            <a:ext cx="756617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10%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84" y="1412776"/>
            <a:ext cx="8207375" cy="1800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30" name="Group 21"/>
          <p:cNvGrpSpPr>
            <a:grpSpLocks noChangeAspect="1"/>
          </p:cNvGrpSpPr>
          <p:nvPr/>
        </p:nvGrpSpPr>
        <p:grpSpPr bwMode="auto">
          <a:xfrm>
            <a:off x="704083" y="3487787"/>
            <a:ext cx="752475" cy="1000125"/>
            <a:chOff x="2643" y="1843"/>
            <a:chExt cx="474" cy="630"/>
          </a:xfrm>
          <a:solidFill>
            <a:schemeClr val="tx2"/>
          </a:solidFill>
        </p:grpSpPr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2693" y="1843"/>
              <a:ext cx="374" cy="126"/>
            </a:xfrm>
            <a:custGeom>
              <a:avLst/>
              <a:gdLst>
                <a:gd name="T0" fmla="*/ 14 w 156"/>
                <a:gd name="T1" fmla="*/ 14 h 53"/>
                <a:gd name="T2" fmla="*/ 142 w 156"/>
                <a:gd name="T3" fmla="*/ 14 h 53"/>
                <a:gd name="T4" fmla="*/ 142 w 156"/>
                <a:gd name="T5" fmla="*/ 48 h 53"/>
                <a:gd name="T6" fmla="*/ 156 w 156"/>
                <a:gd name="T7" fmla="*/ 53 h 53"/>
                <a:gd name="T8" fmla="*/ 156 w 156"/>
                <a:gd name="T9" fmla="*/ 0 h 53"/>
                <a:gd name="T10" fmla="*/ 0 w 156"/>
                <a:gd name="T11" fmla="*/ 0 h 53"/>
                <a:gd name="T12" fmla="*/ 0 w 156"/>
                <a:gd name="T13" fmla="*/ 53 h 53"/>
                <a:gd name="T14" fmla="*/ 14 w 156"/>
                <a:gd name="T15" fmla="*/ 48 h 53"/>
                <a:gd name="T16" fmla="*/ 14 w 156"/>
                <a:gd name="T17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53">
                  <a:moveTo>
                    <a:pt x="14" y="14"/>
                  </a:moveTo>
                  <a:cubicBezTo>
                    <a:pt x="142" y="14"/>
                    <a:pt x="142" y="14"/>
                    <a:pt x="142" y="14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7" y="48"/>
                    <a:pt x="152" y="50"/>
                    <a:pt x="156" y="53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0"/>
                    <a:pt x="9" y="48"/>
                    <a:pt x="14" y="48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2787" y="2256"/>
              <a:ext cx="186" cy="28"/>
            </a:xfrm>
            <a:custGeom>
              <a:avLst/>
              <a:gdLst>
                <a:gd name="T0" fmla="*/ 72 w 78"/>
                <a:gd name="T1" fmla="*/ 12 h 12"/>
                <a:gd name="T2" fmla="*/ 6 w 78"/>
                <a:gd name="T3" fmla="*/ 12 h 12"/>
                <a:gd name="T4" fmla="*/ 0 w 78"/>
                <a:gd name="T5" fmla="*/ 6 h 12"/>
                <a:gd name="T6" fmla="*/ 6 w 78"/>
                <a:gd name="T7" fmla="*/ 0 h 12"/>
                <a:gd name="T8" fmla="*/ 72 w 78"/>
                <a:gd name="T9" fmla="*/ 0 h 12"/>
                <a:gd name="T10" fmla="*/ 78 w 78"/>
                <a:gd name="T11" fmla="*/ 6 h 12"/>
                <a:gd name="T12" fmla="*/ 72 w 7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2">
                  <a:moveTo>
                    <a:pt x="7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6" y="0"/>
                    <a:pt x="78" y="2"/>
                    <a:pt x="78" y="6"/>
                  </a:cubicBezTo>
                  <a:cubicBezTo>
                    <a:pt x="78" y="9"/>
                    <a:pt x="76" y="12"/>
                    <a:pt x="72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2643" y="1986"/>
              <a:ext cx="474" cy="296"/>
            </a:xfrm>
            <a:custGeom>
              <a:avLst/>
              <a:gdLst>
                <a:gd name="T0" fmla="*/ 192 w 198"/>
                <a:gd name="T1" fmla="*/ 40 h 124"/>
                <a:gd name="T2" fmla="*/ 178 w 198"/>
                <a:gd name="T3" fmla="*/ 40 h 124"/>
                <a:gd name="T4" fmla="*/ 178 w 198"/>
                <a:gd name="T5" fmla="*/ 15 h 124"/>
                <a:gd name="T6" fmla="*/ 163 w 198"/>
                <a:gd name="T7" fmla="*/ 0 h 124"/>
                <a:gd name="T8" fmla="*/ 36 w 198"/>
                <a:gd name="T9" fmla="*/ 0 h 124"/>
                <a:gd name="T10" fmla="*/ 21 w 198"/>
                <a:gd name="T11" fmla="*/ 15 h 124"/>
                <a:gd name="T12" fmla="*/ 21 w 198"/>
                <a:gd name="T13" fmla="*/ 40 h 124"/>
                <a:gd name="T14" fmla="*/ 6 w 198"/>
                <a:gd name="T15" fmla="*/ 40 h 124"/>
                <a:gd name="T16" fmla="*/ 0 w 198"/>
                <a:gd name="T17" fmla="*/ 46 h 124"/>
                <a:gd name="T18" fmla="*/ 0 w 198"/>
                <a:gd name="T19" fmla="*/ 82 h 124"/>
                <a:gd name="T20" fmla="*/ 6 w 198"/>
                <a:gd name="T21" fmla="*/ 88 h 124"/>
                <a:gd name="T22" fmla="*/ 21 w 198"/>
                <a:gd name="T23" fmla="*/ 88 h 124"/>
                <a:gd name="T24" fmla="*/ 21 w 198"/>
                <a:gd name="T25" fmla="*/ 124 h 124"/>
                <a:gd name="T26" fmla="*/ 35 w 198"/>
                <a:gd name="T27" fmla="*/ 124 h 124"/>
                <a:gd name="T28" fmla="*/ 35 w 198"/>
                <a:gd name="T29" fmla="*/ 90 h 124"/>
                <a:gd name="T30" fmla="*/ 164 w 198"/>
                <a:gd name="T31" fmla="*/ 90 h 124"/>
                <a:gd name="T32" fmla="*/ 164 w 198"/>
                <a:gd name="T33" fmla="*/ 124 h 124"/>
                <a:gd name="T34" fmla="*/ 178 w 198"/>
                <a:gd name="T35" fmla="*/ 124 h 124"/>
                <a:gd name="T36" fmla="*/ 178 w 198"/>
                <a:gd name="T37" fmla="*/ 88 h 124"/>
                <a:gd name="T38" fmla="*/ 192 w 198"/>
                <a:gd name="T39" fmla="*/ 88 h 124"/>
                <a:gd name="T40" fmla="*/ 198 w 198"/>
                <a:gd name="T41" fmla="*/ 82 h 124"/>
                <a:gd name="T42" fmla="*/ 198 w 198"/>
                <a:gd name="T43" fmla="*/ 46 h 124"/>
                <a:gd name="T44" fmla="*/ 192 w 198"/>
                <a:gd name="T45" fmla="*/ 40 h 124"/>
                <a:gd name="T46" fmla="*/ 36 w 198"/>
                <a:gd name="T47" fmla="*/ 14 h 124"/>
                <a:gd name="T48" fmla="*/ 163 w 198"/>
                <a:gd name="T49" fmla="*/ 14 h 124"/>
                <a:gd name="T50" fmla="*/ 164 w 198"/>
                <a:gd name="T51" fmla="*/ 15 h 124"/>
                <a:gd name="T52" fmla="*/ 164 w 198"/>
                <a:gd name="T53" fmla="*/ 23 h 124"/>
                <a:gd name="T54" fmla="*/ 35 w 198"/>
                <a:gd name="T55" fmla="*/ 23 h 124"/>
                <a:gd name="T56" fmla="*/ 35 w 198"/>
                <a:gd name="T57" fmla="*/ 15 h 124"/>
                <a:gd name="T58" fmla="*/ 36 w 198"/>
                <a:gd name="T59" fmla="*/ 14 h 124"/>
                <a:gd name="T60" fmla="*/ 12 w 198"/>
                <a:gd name="T61" fmla="*/ 76 h 124"/>
                <a:gd name="T62" fmla="*/ 12 w 198"/>
                <a:gd name="T63" fmla="*/ 52 h 124"/>
                <a:gd name="T64" fmla="*/ 21 w 198"/>
                <a:gd name="T65" fmla="*/ 52 h 124"/>
                <a:gd name="T66" fmla="*/ 21 w 198"/>
                <a:gd name="T67" fmla="*/ 76 h 124"/>
                <a:gd name="T68" fmla="*/ 12 w 198"/>
                <a:gd name="T69" fmla="*/ 76 h 124"/>
                <a:gd name="T70" fmla="*/ 35 w 198"/>
                <a:gd name="T71" fmla="*/ 76 h 124"/>
                <a:gd name="T72" fmla="*/ 35 w 198"/>
                <a:gd name="T73" fmla="*/ 37 h 124"/>
                <a:gd name="T74" fmla="*/ 164 w 198"/>
                <a:gd name="T75" fmla="*/ 37 h 124"/>
                <a:gd name="T76" fmla="*/ 164 w 198"/>
                <a:gd name="T77" fmla="*/ 76 h 124"/>
                <a:gd name="T78" fmla="*/ 35 w 198"/>
                <a:gd name="T79" fmla="*/ 76 h 124"/>
                <a:gd name="T80" fmla="*/ 186 w 198"/>
                <a:gd name="T81" fmla="*/ 76 h 124"/>
                <a:gd name="T82" fmla="*/ 178 w 198"/>
                <a:gd name="T83" fmla="*/ 76 h 124"/>
                <a:gd name="T84" fmla="*/ 178 w 198"/>
                <a:gd name="T85" fmla="*/ 52 h 124"/>
                <a:gd name="T86" fmla="*/ 186 w 198"/>
                <a:gd name="T87" fmla="*/ 52 h 124"/>
                <a:gd name="T88" fmla="*/ 186 w 198"/>
                <a:gd name="T89" fmla="*/ 7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124">
                  <a:moveTo>
                    <a:pt x="192" y="40"/>
                  </a:moveTo>
                  <a:cubicBezTo>
                    <a:pt x="178" y="40"/>
                    <a:pt x="178" y="40"/>
                    <a:pt x="178" y="40"/>
                  </a:cubicBezTo>
                  <a:cubicBezTo>
                    <a:pt x="178" y="15"/>
                    <a:pt x="178" y="15"/>
                    <a:pt x="178" y="15"/>
                  </a:cubicBezTo>
                  <a:cubicBezTo>
                    <a:pt x="178" y="7"/>
                    <a:pt x="171" y="0"/>
                    <a:pt x="16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8" y="0"/>
                    <a:pt x="21" y="7"/>
                    <a:pt x="21" y="1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3" y="40"/>
                    <a:pt x="0" y="43"/>
                    <a:pt x="0" y="4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5"/>
                    <a:pt x="3" y="88"/>
                    <a:pt x="6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124"/>
                    <a:pt x="21" y="124"/>
                    <a:pt x="21" y="124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4" y="124"/>
                    <a:pt x="164" y="124"/>
                    <a:pt x="164" y="124"/>
                  </a:cubicBezTo>
                  <a:cubicBezTo>
                    <a:pt x="178" y="124"/>
                    <a:pt x="178" y="124"/>
                    <a:pt x="178" y="124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6" y="88"/>
                    <a:pt x="198" y="85"/>
                    <a:pt x="198" y="82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8" y="43"/>
                    <a:pt x="196" y="40"/>
                    <a:pt x="192" y="40"/>
                  </a:cubicBezTo>
                  <a:close/>
                  <a:moveTo>
                    <a:pt x="36" y="14"/>
                  </a:move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4" y="15"/>
                    <a:pt x="164" y="15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6" y="14"/>
                  </a:cubicBezTo>
                  <a:close/>
                  <a:moveTo>
                    <a:pt x="12" y="76"/>
                  </a:moveTo>
                  <a:cubicBezTo>
                    <a:pt x="12" y="52"/>
                    <a:pt x="12" y="52"/>
                    <a:pt x="1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76"/>
                    <a:pt x="21" y="76"/>
                    <a:pt x="21" y="76"/>
                  </a:cubicBezTo>
                  <a:lnTo>
                    <a:pt x="12" y="76"/>
                  </a:lnTo>
                  <a:close/>
                  <a:moveTo>
                    <a:pt x="35" y="76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76"/>
                    <a:pt x="164" y="76"/>
                    <a:pt x="164" y="76"/>
                  </a:cubicBezTo>
                  <a:lnTo>
                    <a:pt x="35" y="76"/>
                  </a:lnTo>
                  <a:close/>
                  <a:moveTo>
                    <a:pt x="186" y="76"/>
                  </a:moveTo>
                  <a:cubicBezTo>
                    <a:pt x="178" y="76"/>
                    <a:pt x="178" y="76"/>
                    <a:pt x="178" y="76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86" y="52"/>
                    <a:pt x="186" y="52"/>
                    <a:pt x="186" y="52"/>
                  </a:cubicBezTo>
                  <a:lnTo>
                    <a:pt x="18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2681" y="2313"/>
              <a:ext cx="400" cy="160"/>
            </a:xfrm>
            <a:custGeom>
              <a:avLst/>
              <a:gdLst>
                <a:gd name="T0" fmla="*/ 160 w 167"/>
                <a:gd name="T1" fmla="*/ 0 h 67"/>
                <a:gd name="T2" fmla="*/ 7 w 167"/>
                <a:gd name="T3" fmla="*/ 0 h 67"/>
                <a:gd name="T4" fmla="*/ 0 w 167"/>
                <a:gd name="T5" fmla="*/ 7 h 67"/>
                <a:gd name="T6" fmla="*/ 0 w 167"/>
                <a:gd name="T7" fmla="*/ 30 h 67"/>
                <a:gd name="T8" fmla="*/ 7 w 167"/>
                <a:gd name="T9" fmla="*/ 37 h 67"/>
                <a:gd name="T10" fmla="*/ 16 w 167"/>
                <a:gd name="T11" fmla="*/ 37 h 67"/>
                <a:gd name="T12" fmla="*/ 16 w 167"/>
                <a:gd name="T13" fmla="*/ 38 h 67"/>
                <a:gd name="T14" fmla="*/ 16 w 167"/>
                <a:gd name="T15" fmla="*/ 52 h 67"/>
                <a:gd name="T16" fmla="*/ 31 w 167"/>
                <a:gd name="T17" fmla="*/ 67 h 67"/>
                <a:gd name="T18" fmla="*/ 43 w 167"/>
                <a:gd name="T19" fmla="*/ 67 h 67"/>
                <a:gd name="T20" fmla="*/ 58 w 167"/>
                <a:gd name="T21" fmla="*/ 52 h 67"/>
                <a:gd name="T22" fmla="*/ 58 w 167"/>
                <a:gd name="T23" fmla="*/ 38 h 67"/>
                <a:gd name="T24" fmla="*/ 57 w 167"/>
                <a:gd name="T25" fmla="*/ 37 h 67"/>
                <a:gd name="T26" fmla="*/ 109 w 167"/>
                <a:gd name="T27" fmla="*/ 37 h 67"/>
                <a:gd name="T28" fmla="*/ 109 w 167"/>
                <a:gd name="T29" fmla="*/ 38 h 67"/>
                <a:gd name="T30" fmla="*/ 109 w 167"/>
                <a:gd name="T31" fmla="*/ 52 h 67"/>
                <a:gd name="T32" fmla="*/ 124 w 167"/>
                <a:gd name="T33" fmla="*/ 67 h 67"/>
                <a:gd name="T34" fmla="*/ 136 w 167"/>
                <a:gd name="T35" fmla="*/ 67 h 67"/>
                <a:gd name="T36" fmla="*/ 151 w 167"/>
                <a:gd name="T37" fmla="*/ 52 h 67"/>
                <a:gd name="T38" fmla="*/ 151 w 167"/>
                <a:gd name="T39" fmla="*/ 38 h 67"/>
                <a:gd name="T40" fmla="*/ 150 w 167"/>
                <a:gd name="T41" fmla="*/ 37 h 67"/>
                <a:gd name="T42" fmla="*/ 160 w 167"/>
                <a:gd name="T43" fmla="*/ 37 h 67"/>
                <a:gd name="T44" fmla="*/ 167 w 167"/>
                <a:gd name="T45" fmla="*/ 30 h 67"/>
                <a:gd name="T46" fmla="*/ 167 w 167"/>
                <a:gd name="T47" fmla="*/ 7 h 67"/>
                <a:gd name="T48" fmla="*/ 160 w 167"/>
                <a:gd name="T49" fmla="*/ 0 h 67"/>
                <a:gd name="T50" fmla="*/ 43 w 167"/>
                <a:gd name="T51" fmla="*/ 53 h 67"/>
                <a:gd name="T52" fmla="*/ 31 w 167"/>
                <a:gd name="T53" fmla="*/ 53 h 67"/>
                <a:gd name="T54" fmla="*/ 30 w 167"/>
                <a:gd name="T55" fmla="*/ 52 h 67"/>
                <a:gd name="T56" fmla="*/ 30 w 167"/>
                <a:gd name="T57" fmla="*/ 37 h 67"/>
                <a:gd name="T58" fmla="*/ 44 w 167"/>
                <a:gd name="T59" fmla="*/ 37 h 67"/>
                <a:gd name="T60" fmla="*/ 44 w 167"/>
                <a:gd name="T61" fmla="*/ 52 h 67"/>
                <a:gd name="T62" fmla="*/ 43 w 167"/>
                <a:gd name="T63" fmla="*/ 53 h 67"/>
                <a:gd name="T64" fmla="*/ 137 w 167"/>
                <a:gd name="T65" fmla="*/ 52 h 67"/>
                <a:gd name="T66" fmla="*/ 136 w 167"/>
                <a:gd name="T67" fmla="*/ 53 h 67"/>
                <a:gd name="T68" fmla="*/ 124 w 167"/>
                <a:gd name="T69" fmla="*/ 53 h 67"/>
                <a:gd name="T70" fmla="*/ 123 w 167"/>
                <a:gd name="T71" fmla="*/ 52 h 67"/>
                <a:gd name="T72" fmla="*/ 123 w 167"/>
                <a:gd name="T73" fmla="*/ 37 h 67"/>
                <a:gd name="T74" fmla="*/ 137 w 167"/>
                <a:gd name="T75" fmla="*/ 37 h 67"/>
                <a:gd name="T76" fmla="*/ 137 w 167"/>
                <a:gd name="T77" fmla="*/ 52 h 67"/>
                <a:gd name="T78" fmla="*/ 153 w 167"/>
                <a:gd name="T79" fmla="*/ 23 h 67"/>
                <a:gd name="T80" fmla="*/ 14 w 167"/>
                <a:gd name="T81" fmla="*/ 23 h 67"/>
                <a:gd name="T82" fmla="*/ 14 w 167"/>
                <a:gd name="T83" fmla="*/ 14 h 67"/>
                <a:gd name="T84" fmla="*/ 153 w 167"/>
                <a:gd name="T85" fmla="*/ 14 h 67"/>
                <a:gd name="T86" fmla="*/ 153 w 167"/>
                <a:gd name="T87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" h="67">
                  <a:moveTo>
                    <a:pt x="16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7"/>
                    <a:pt x="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8"/>
                    <a:pt x="16" y="3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0"/>
                    <a:pt x="23" y="67"/>
                    <a:pt x="31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51" y="67"/>
                    <a:pt x="58" y="60"/>
                    <a:pt x="58" y="52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7" y="37"/>
                    <a:pt x="57" y="37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09" y="37"/>
                    <a:pt x="109" y="38"/>
                    <a:pt x="109" y="38"/>
                  </a:cubicBezTo>
                  <a:cubicBezTo>
                    <a:pt x="109" y="52"/>
                    <a:pt x="109" y="52"/>
                    <a:pt x="109" y="52"/>
                  </a:cubicBezTo>
                  <a:cubicBezTo>
                    <a:pt x="109" y="60"/>
                    <a:pt x="116" y="67"/>
                    <a:pt x="124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44" y="67"/>
                    <a:pt x="151" y="60"/>
                    <a:pt x="151" y="52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51" y="38"/>
                    <a:pt x="151" y="37"/>
                    <a:pt x="150" y="37"/>
                  </a:cubicBezTo>
                  <a:cubicBezTo>
                    <a:pt x="160" y="37"/>
                    <a:pt x="160" y="37"/>
                    <a:pt x="160" y="37"/>
                  </a:cubicBezTo>
                  <a:cubicBezTo>
                    <a:pt x="164" y="37"/>
                    <a:pt x="167" y="34"/>
                    <a:pt x="167" y="30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67" y="3"/>
                    <a:pt x="164" y="0"/>
                    <a:pt x="160" y="0"/>
                  </a:cubicBezTo>
                  <a:close/>
                  <a:moveTo>
                    <a:pt x="43" y="53"/>
                  </a:move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0" y="53"/>
                    <a:pt x="30" y="52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3"/>
                    <a:pt x="43" y="53"/>
                    <a:pt x="43" y="53"/>
                  </a:cubicBezTo>
                  <a:close/>
                  <a:moveTo>
                    <a:pt x="137" y="52"/>
                  </a:moveTo>
                  <a:cubicBezTo>
                    <a:pt x="137" y="53"/>
                    <a:pt x="136" y="53"/>
                    <a:pt x="136" y="53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4" y="53"/>
                    <a:pt x="123" y="53"/>
                    <a:pt x="123" y="52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37" y="37"/>
                    <a:pt x="137" y="37"/>
                    <a:pt x="137" y="37"/>
                  </a:cubicBezTo>
                  <a:lnTo>
                    <a:pt x="137" y="52"/>
                  </a:lnTo>
                  <a:close/>
                  <a:moveTo>
                    <a:pt x="153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3" y="14"/>
                    <a:pt x="153" y="14"/>
                    <a:pt x="153" y="14"/>
                  </a:cubicBezTo>
                  <a:lnTo>
                    <a:pt x="15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52" name="Group 12"/>
          <p:cNvGrpSpPr>
            <a:grpSpLocks noChangeAspect="1"/>
          </p:cNvGrpSpPr>
          <p:nvPr/>
        </p:nvGrpSpPr>
        <p:grpSpPr bwMode="auto">
          <a:xfrm>
            <a:off x="7511432" y="3830918"/>
            <a:ext cx="1031651" cy="626947"/>
            <a:chOff x="3558" y="1714"/>
            <a:chExt cx="1504" cy="914"/>
          </a:xfrm>
          <a:solidFill>
            <a:schemeClr val="tx2"/>
          </a:solidFill>
        </p:grpSpPr>
        <p:sp>
          <p:nvSpPr>
            <p:cNvPr id="54" name="Freeform 13"/>
            <p:cNvSpPr>
              <a:spLocks noEditPoints="1"/>
            </p:cNvSpPr>
            <p:nvPr/>
          </p:nvSpPr>
          <p:spPr bwMode="auto">
            <a:xfrm>
              <a:off x="3558" y="1714"/>
              <a:ext cx="1504" cy="752"/>
            </a:xfrm>
            <a:custGeom>
              <a:avLst/>
              <a:gdLst>
                <a:gd name="T0" fmla="*/ 36 w 633"/>
                <a:gd name="T1" fmla="*/ 316 h 316"/>
                <a:gd name="T2" fmla="*/ 11 w 633"/>
                <a:gd name="T3" fmla="*/ 306 h 316"/>
                <a:gd name="T4" fmla="*/ 0 w 633"/>
                <a:gd name="T5" fmla="*/ 280 h 316"/>
                <a:gd name="T6" fmla="*/ 1 w 633"/>
                <a:gd name="T7" fmla="*/ 194 h 316"/>
                <a:gd name="T8" fmla="*/ 41 w 633"/>
                <a:gd name="T9" fmla="*/ 124 h 316"/>
                <a:gd name="T10" fmla="*/ 150 w 633"/>
                <a:gd name="T11" fmla="*/ 27 h 316"/>
                <a:gd name="T12" fmla="*/ 374 w 633"/>
                <a:gd name="T13" fmla="*/ 9 h 316"/>
                <a:gd name="T14" fmla="*/ 444 w 633"/>
                <a:gd name="T15" fmla="*/ 80 h 316"/>
                <a:gd name="T16" fmla="*/ 496 w 633"/>
                <a:gd name="T17" fmla="*/ 140 h 316"/>
                <a:gd name="T18" fmla="*/ 524 w 633"/>
                <a:gd name="T19" fmla="*/ 147 h 316"/>
                <a:gd name="T20" fmla="*/ 626 w 633"/>
                <a:gd name="T21" fmla="*/ 207 h 316"/>
                <a:gd name="T22" fmla="*/ 609 w 633"/>
                <a:gd name="T23" fmla="*/ 307 h 316"/>
                <a:gd name="T24" fmla="*/ 548 w 633"/>
                <a:gd name="T25" fmla="*/ 314 h 316"/>
                <a:gd name="T26" fmla="*/ 536 w 633"/>
                <a:gd name="T27" fmla="*/ 302 h 316"/>
                <a:gd name="T28" fmla="*/ 549 w 633"/>
                <a:gd name="T29" fmla="*/ 290 h 316"/>
                <a:gd name="T30" fmla="*/ 598 w 633"/>
                <a:gd name="T31" fmla="*/ 286 h 316"/>
                <a:gd name="T32" fmla="*/ 603 w 633"/>
                <a:gd name="T33" fmla="*/ 210 h 316"/>
                <a:gd name="T34" fmla="*/ 519 w 633"/>
                <a:gd name="T35" fmla="*/ 170 h 316"/>
                <a:gd name="T36" fmla="*/ 490 w 633"/>
                <a:gd name="T37" fmla="*/ 163 h 316"/>
                <a:gd name="T38" fmla="*/ 424 w 633"/>
                <a:gd name="T39" fmla="*/ 94 h 316"/>
                <a:gd name="T40" fmla="*/ 369 w 633"/>
                <a:gd name="T41" fmla="*/ 33 h 316"/>
                <a:gd name="T42" fmla="*/ 154 w 633"/>
                <a:gd name="T43" fmla="*/ 51 h 316"/>
                <a:gd name="T44" fmla="*/ 153 w 633"/>
                <a:gd name="T45" fmla="*/ 51 h 316"/>
                <a:gd name="T46" fmla="*/ 59 w 633"/>
                <a:gd name="T47" fmla="*/ 139 h 316"/>
                <a:gd name="T48" fmla="*/ 25 w 633"/>
                <a:gd name="T49" fmla="*/ 195 h 316"/>
                <a:gd name="T50" fmla="*/ 24 w 633"/>
                <a:gd name="T51" fmla="*/ 280 h 316"/>
                <a:gd name="T52" fmla="*/ 28 w 633"/>
                <a:gd name="T53" fmla="*/ 289 h 316"/>
                <a:gd name="T54" fmla="*/ 36 w 633"/>
                <a:gd name="T55" fmla="*/ 292 h 316"/>
                <a:gd name="T56" fmla="*/ 37 w 633"/>
                <a:gd name="T57" fmla="*/ 292 h 316"/>
                <a:gd name="T58" fmla="*/ 89 w 633"/>
                <a:gd name="T59" fmla="*/ 292 h 316"/>
                <a:gd name="T60" fmla="*/ 89 w 633"/>
                <a:gd name="T61" fmla="*/ 292 h 316"/>
                <a:gd name="T62" fmla="*/ 101 w 633"/>
                <a:gd name="T63" fmla="*/ 304 h 316"/>
                <a:gd name="T64" fmla="*/ 89 w 633"/>
                <a:gd name="T65" fmla="*/ 316 h 316"/>
                <a:gd name="T66" fmla="*/ 37 w 633"/>
                <a:gd name="T67" fmla="*/ 316 h 316"/>
                <a:gd name="T68" fmla="*/ 36 w 633"/>
                <a:gd name="T69" fmla="*/ 316 h 316"/>
                <a:gd name="T70" fmla="*/ 246 w 633"/>
                <a:gd name="T71" fmla="*/ 316 h 316"/>
                <a:gd name="T72" fmla="*/ 234 w 633"/>
                <a:gd name="T73" fmla="*/ 304 h 316"/>
                <a:gd name="T74" fmla="*/ 246 w 633"/>
                <a:gd name="T75" fmla="*/ 292 h 316"/>
                <a:gd name="T76" fmla="*/ 396 w 633"/>
                <a:gd name="T77" fmla="*/ 291 h 316"/>
                <a:gd name="T78" fmla="*/ 396 w 633"/>
                <a:gd name="T79" fmla="*/ 291 h 316"/>
                <a:gd name="T80" fmla="*/ 408 w 633"/>
                <a:gd name="T81" fmla="*/ 303 h 316"/>
                <a:gd name="T82" fmla="*/ 396 w 633"/>
                <a:gd name="T83" fmla="*/ 315 h 316"/>
                <a:gd name="T84" fmla="*/ 246 w 633"/>
                <a:gd name="T85" fmla="*/ 316 h 316"/>
                <a:gd name="T86" fmla="*/ 246 w 633"/>
                <a:gd name="T8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3" h="316">
                  <a:moveTo>
                    <a:pt x="36" y="316"/>
                  </a:moveTo>
                  <a:cubicBezTo>
                    <a:pt x="27" y="316"/>
                    <a:pt x="18" y="313"/>
                    <a:pt x="11" y="306"/>
                  </a:cubicBezTo>
                  <a:cubicBezTo>
                    <a:pt x="4" y="299"/>
                    <a:pt x="0" y="289"/>
                    <a:pt x="0" y="280"/>
                  </a:cubicBezTo>
                  <a:cubicBezTo>
                    <a:pt x="0" y="277"/>
                    <a:pt x="0" y="213"/>
                    <a:pt x="1" y="194"/>
                  </a:cubicBezTo>
                  <a:cubicBezTo>
                    <a:pt x="2" y="171"/>
                    <a:pt x="11" y="159"/>
                    <a:pt x="41" y="124"/>
                  </a:cubicBezTo>
                  <a:cubicBezTo>
                    <a:pt x="41" y="123"/>
                    <a:pt x="122" y="31"/>
                    <a:pt x="150" y="27"/>
                  </a:cubicBezTo>
                  <a:cubicBezTo>
                    <a:pt x="169" y="24"/>
                    <a:pt x="332" y="0"/>
                    <a:pt x="374" y="9"/>
                  </a:cubicBezTo>
                  <a:cubicBezTo>
                    <a:pt x="400" y="15"/>
                    <a:pt x="421" y="47"/>
                    <a:pt x="444" y="80"/>
                  </a:cubicBezTo>
                  <a:cubicBezTo>
                    <a:pt x="461" y="106"/>
                    <a:pt x="481" y="136"/>
                    <a:pt x="496" y="140"/>
                  </a:cubicBezTo>
                  <a:cubicBezTo>
                    <a:pt x="504" y="142"/>
                    <a:pt x="514" y="145"/>
                    <a:pt x="524" y="147"/>
                  </a:cubicBezTo>
                  <a:cubicBezTo>
                    <a:pt x="567" y="156"/>
                    <a:pt x="621" y="168"/>
                    <a:pt x="626" y="207"/>
                  </a:cubicBezTo>
                  <a:cubicBezTo>
                    <a:pt x="633" y="260"/>
                    <a:pt x="633" y="295"/>
                    <a:pt x="609" y="307"/>
                  </a:cubicBezTo>
                  <a:cubicBezTo>
                    <a:pt x="595" y="315"/>
                    <a:pt x="571" y="315"/>
                    <a:pt x="548" y="314"/>
                  </a:cubicBezTo>
                  <a:cubicBezTo>
                    <a:pt x="541" y="314"/>
                    <a:pt x="536" y="309"/>
                    <a:pt x="536" y="302"/>
                  </a:cubicBezTo>
                  <a:cubicBezTo>
                    <a:pt x="536" y="295"/>
                    <a:pt x="542" y="290"/>
                    <a:pt x="549" y="290"/>
                  </a:cubicBezTo>
                  <a:cubicBezTo>
                    <a:pt x="559" y="291"/>
                    <a:pt x="587" y="292"/>
                    <a:pt x="598" y="286"/>
                  </a:cubicBezTo>
                  <a:cubicBezTo>
                    <a:pt x="612" y="279"/>
                    <a:pt x="605" y="227"/>
                    <a:pt x="603" y="210"/>
                  </a:cubicBezTo>
                  <a:cubicBezTo>
                    <a:pt x="600" y="188"/>
                    <a:pt x="553" y="178"/>
                    <a:pt x="519" y="170"/>
                  </a:cubicBezTo>
                  <a:cubicBezTo>
                    <a:pt x="508" y="168"/>
                    <a:pt x="499" y="166"/>
                    <a:pt x="490" y="163"/>
                  </a:cubicBezTo>
                  <a:cubicBezTo>
                    <a:pt x="466" y="157"/>
                    <a:pt x="445" y="126"/>
                    <a:pt x="424" y="94"/>
                  </a:cubicBezTo>
                  <a:cubicBezTo>
                    <a:pt x="406" y="67"/>
                    <a:pt x="385" y="37"/>
                    <a:pt x="369" y="33"/>
                  </a:cubicBezTo>
                  <a:cubicBezTo>
                    <a:pt x="337" y="25"/>
                    <a:pt x="203" y="43"/>
                    <a:pt x="154" y="51"/>
                  </a:cubicBezTo>
                  <a:cubicBezTo>
                    <a:pt x="153" y="51"/>
                    <a:pt x="153" y="51"/>
                    <a:pt x="153" y="51"/>
                  </a:cubicBezTo>
                  <a:cubicBezTo>
                    <a:pt x="142" y="55"/>
                    <a:pt x="92" y="100"/>
                    <a:pt x="59" y="139"/>
                  </a:cubicBezTo>
                  <a:cubicBezTo>
                    <a:pt x="30" y="174"/>
                    <a:pt x="26" y="181"/>
                    <a:pt x="25" y="195"/>
                  </a:cubicBezTo>
                  <a:cubicBezTo>
                    <a:pt x="24" y="213"/>
                    <a:pt x="24" y="279"/>
                    <a:pt x="24" y="280"/>
                  </a:cubicBezTo>
                  <a:cubicBezTo>
                    <a:pt x="24" y="283"/>
                    <a:pt x="26" y="286"/>
                    <a:pt x="28" y="289"/>
                  </a:cubicBezTo>
                  <a:cubicBezTo>
                    <a:pt x="30" y="291"/>
                    <a:pt x="33" y="292"/>
                    <a:pt x="36" y="292"/>
                  </a:cubicBezTo>
                  <a:cubicBezTo>
                    <a:pt x="36" y="292"/>
                    <a:pt x="37" y="292"/>
                    <a:pt x="37" y="292"/>
                  </a:cubicBezTo>
                  <a:cubicBezTo>
                    <a:pt x="89" y="292"/>
                    <a:pt x="89" y="292"/>
                    <a:pt x="89" y="292"/>
                  </a:cubicBezTo>
                  <a:cubicBezTo>
                    <a:pt x="89" y="292"/>
                    <a:pt x="89" y="292"/>
                    <a:pt x="89" y="292"/>
                  </a:cubicBezTo>
                  <a:cubicBezTo>
                    <a:pt x="95" y="292"/>
                    <a:pt x="101" y="298"/>
                    <a:pt x="101" y="304"/>
                  </a:cubicBezTo>
                  <a:cubicBezTo>
                    <a:pt x="101" y="311"/>
                    <a:pt x="95" y="316"/>
                    <a:pt x="89" y="316"/>
                  </a:cubicBezTo>
                  <a:cubicBezTo>
                    <a:pt x="37" y="316"/>
                    <a:pt x="37" y="316"/>
                    <a:pt x="37" y="316"/>
                  </a:cubicBezTo>
                  <a:cubicBezTo>
                    <a:pt x="37" y="316"/>
                    <a:pt x="37" y="316"/>
                    <a:pt x="36" y="316"/>
                  </a:cubicBezTo>
                  <a:close/>
                  <a:moveTo>
                    <a:pt x="246" y="316"/>
                  </a:moveTo>
                  <a:cubicBezTo>
                    <a:pt x="240" y="316"/>
                    <a:pt x="234" y="310"/>
                    <a:pt x="234" y="304"/>
                  </a:cubicBezTo>
                  <a:cubicBezTo>
                    <a:pt x="234" y="297"/>
                    <a:pt x="240" y="292"/>
                    <a:pt x="246" y="292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403" y="291"/>
                    <a:pt x="408" y="296"/>
                    <a:pt x="408" y="303"/>
                  </a:cubicBezTo>
                  <a:cubicBezTo>
                    <a:pt x="408" y="310"/>
                    <a:pt x="403" y="315"/>
                    <a:pt x="396" y="315"/>
                  </a:cubicBezTo>
                  <a:cubicBezTo>
                    <a:pt x="246" y="316"/>
                    <a:pt x="246" y="316"/>
                    <a:pt x="246" y="316"/>
                  </a:cubicBezTo>
                  <a:cubicBezTo>
                    <a:pt x="246" y="316"/>
                    <a:pt x="246" y="316"/>
                    <a:pt x="246" y="3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5" name="Freeform 14"/>
            <p:cNvSpPr>
              <a:spLocks noEditPoints="1"/>
            </p:cNvSpPr>
            <p:nvPr/>
          </p:nvSpPr>
          <p:spPr bwMode="auto">
            <a:xfrm>
              <a:off x="4480" y="2212"/>
              <a:ext cx="401" cy="416"/>
            </a:xfrm>
            <a:custGeom>
              <a:avLst/>
              <a:gdLst>
                <a:gd name="T0" fmla="*/ 85 w 169"/>
                <a:gd name="T1" fmla="*/ 175 h 175"/>
                <a:gd name="T2" fmla="*/ 0 w 169"/>
                <a:gd name="T3" fmla="*/ 87 h 175"/>
                <a:gd name="T4" fmla="*/ 85 w 169"/>
                <a:gd name="T5" fmla="*/ 0 h 175"/>
                <a:gd name="T6" fmla="*/ 169 w 169"/>
                <a:gd name="T7" fmla="*/ 87 h 175"/>
                <a:gd name="T8" fmla="*/ 85 w 169"/>
                <a:gd name="T9" fmla="*/ 175 h 175"/>
                <a:gd name="T10" fmla="*/ 85 w 169"/>
                <a:gd name="T11" fmla="*/ 24 h 175"/>
                <a:gd name="T12" fmla="*/ 24 w 169"/>
                <a:gd name="T13" fmla="*/ 87 h 175"/>
                <a:gd name="T14" fmla="*/ 85 w 169"/>
                <a:gd name="T15" fmla="*/ 151 h 175"/>
                <a:gd name="T16" fmla="*/ 145 w 169"/>
                <a:gd name="T17" fmla="*/ 87 h 175"/>
                <a:gd name="T18" fmla="*/ 85 w 169"/>
                <a:gd name="T19" fmla="*/ 2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175">
                  <a:moveTo>
                    <a:pt x="85" y="175"/>
                  </a:moveTo>
                  <a:cubicBezTo>
                    <a:pt x="38" y="175"/>
                    <a:pt x="0" y="135"/>
                    <a:pt x="0" y="87"/>
                  </a:cubicBezTo>
                  <a:cubicBezTo>
                    <a:pt x="0" y="39"/>
                    <a:pt x="38" y="0"/>
                    <a:pt x="85" y="0"/>
                  </a:cubicBezTo>
                  <a:cubicBezTo>
                    <a:pt x="131" y="0"/>
                    <a:pt x="169" y="39"/>
                    <a:pt x="169" y="87"/>
                  </a:cubicBezTo>
                  <a:cubicBezTo>
                    <a:pt x="169" y="135"/>
                    <a:pt x="131" y="175"/>
                    <a:pt x="85" y="175"/>
                  </a:cubicBezTo>
                  <a:close/>
                  <a:moveTo>
                    <a:pt x="85" y="24"/>
                  </a:moveTo>
                  <a:cubicBezTo>
                    <a:pt x="51" y="24"/>
                    <a:pt x="24" y="52"/>
                    <a:pt x="24" y="87"/>
                  </a:cubicBezTo>
                  <a:cubicBezTo>
                    <a:pt x="24" y="122"/>
                    <a:pt x="51" y="151"/>
                    <a:pt x="85" y="151"/>
                  </a:cubicBezTo>
                  <a:cubicBezTo>
                    <a:pt x="118" y="151"/>
                    <a:pt x="145" y="122"/>
                    <a:pt x="145" y="87"/>
                  </a:cubicBezTo>
                  <a:cubicBezTo>
                    <a:pt x="145" y="52"/>
                    <a:pt x="118" y="24"/>
                    <a:pt x="8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6" name="Freeform 15"/>
            <p:cNvSpPr>
              <a:spLocks noEditPoints="1"/>
            </p:cNvSpPr>
            <p:nvPr/>
          </p:nvSpPr>
          <p:spPr bwMode="auto">
            <a:xfrm>
              <a:off x="3741" y="2212"/>
              <a:ext cx="404" cy="416"/>
            </a:xfrm>
            <a:custGeom>
              <a:avLst/>
              <a:gdLst>
                <a:gd name="T0" fmla="*/ 85 w 170"/>
                <a:gd name="T1" fmla="*/ 175 h 175"/>
                <a:gd name="T2" fmla="*/ 0 w 170"/>
                <a:gd name="T3" fmla="*/ 87 h 175"/>
                <a:gd name="T4" fmla="*/ 85 w 170"/>
                <a:gd name="T5" fmla="*/ 0 h 175"/>
                <a:gd name="T6" fmla="*/ 170 w 170"/>
                <a:gd name="T7" fmla="*/ 87 h 175"/>
                <a:gd name="T8" fmla="*/ 85 w 170"/>
                <a:gd name="T9" fmla="*/ 175 h 175"/>
                <a:gd name="T10" fmla="*/ 85 w 170"/>
                <a:gd name="T11" fmla="*/ 24 h 175"/>
                <a:gd name="T12" fmla="*/ 24 w 170"/>
                <a:gd name="T13" fmla="*/ 87 h 175"/>
                <a:gd name="T14" fmla="*/ 85 w 170"/>
                <a:gd name="T15" fmla="*/ 151 h 175"/>
                <a:gd name="T16" fmla="*/ 146 w 170"/>
                <a:gd name="T17" fmla="*/ 87 h 175"/>
                <a:gd name="T18" fmla="*/ 85 w 170"/>
                <a:gd name="T19" fmla="*/ 2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5">
                  <a:moveTo>
                    <a:pt x="85" y="175"/>
                  </a:moveTo>
                  <a:cubicBezTo>
                    <a:pt x="38" y="175"/>
                    <a:pt x="0" y="135"/>
                    <a:pt x="0" y="87"/>
                  </a:cubicBezTo>
                  <a:cubicBezTo>
                    <a:pt x="0" y="39"/>
                    <a:pt x="38" y="0"/>
                    <a:pt x="85" y="0"/>
                  </a:cubicBezTo>
                  <a:cubicBezTo>
                    <a:pt x="132" y="0"/>
                    <a:pt x="170" y="39"/>
                    <a:pt x="170" y="87"/>
                  </a:cubicBezTo>
                  <a:cubicBezTo>
                    <a:pt x="170" y="135"/>
                    <a:pt x="132" y="175"/>
                    <a:pt x="85" y="175"/>
                  </a:cubicBezTo>
                  <a:close/>
                  <a:moveTo>
                    <a:pt x="85" y="24"/>
                  </a:moveTo>
                  <a:cubicBezTo>
                    <a:pt x="52" y="24"/>
                    <a:pt x="24" y="52"/>
                    <a:pt x="24" y="87"/>
                  </a:cubicBezTo>
                  <a:cubicBezTo>
                    <a:pt x="24" y="122"/>
                    <a:pt x="52" y="151"/>
                    <a:pt x="85" y="151"/>
                  </a:cubicBezTo>
                  <a:cubicBezTo>
                    <a:pt x="119" y="151"/>
                    <a:pt x="146" y="122"/>
                    <a:pt x="146" y="87"/>
                  </a:cubicBezTo>
                  <a:cubicBezTo>
                    <a:pt x="146" y="52"/>
                    <a:pt x="119" y="24"/>
                    <a:pt x="8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7" name="Freeform 16"/>
            <p:cNvSpPr>
              <a:spLocks noEditPoints="1"/>
            </p:cNvSpPr>
            <p:nvPr/>
          </p:nvSpPr>
          <p:spPr bwMode="auto">
            <a:xfrm>
              <a:off x="3801" y="1835"/>
              <a:ext cx="805" cy="272"/>
            </a:xfrm>
            <a:custGeom>
              <a:avLst/>
              <a:gdLst>
                <a:gd name="T0" fmla="*/ 326 w 339"/>
                <a:gd name="T1" fmla="*/ 114 h 114"/>
                <a:gd name="T2" fmla="*/ 13 w 339"/>
                <a:gd name="T3" fmla="*/ 114 h 114"/>
                <a:gd name="T4" fmla="*/ 2 w 339"/>
                <a:gd name="T5" fmla="*/ 108 h 114"/>
                <a:gd name="T6" fmla="*/ 4 w 339"/>
                <a:gd name="T7" fmla="*/ 95 h 114"/>
                <a:gd name="T8" fmla="*/ 15 w 339"/>
                <a:gd name="T9" fmla="*/ 82 h 114"/>
                <a:gd name="T10" fmla="*/ 92 w 339"/>
                <a:gd name="T11" fmla="*/ 14 h 114"/>
                <a:gd name="T12" fmla="*/ 92 w 339"/>
                <a:gd name="T13" fmla="*/ 14 h 114"/>
                <a:gd name="T14" fmla="*/ 226 w 339"/>
                <a:gd name="T15" fmla="*/ 0 h 114"/>
                <a:gd name="T16" fmla="*/ 247 w 339"/>
                <a:gd name="T17" fmla="*/ 2 h 114"/>
                <a:gd name="T18" fmla="*/ 297 w 339"/>
                <a:gd name="T19" fmla="*/ 52 h 114"/>
                <a:gd name="T20" fmla="*/ 331 w 339"/>
                <a:gd name="T21" fmla="*/ 91 h 114"/>
                <a:gd name="T22" fmla="*/ 338 w 339"/>
                <a:gd name="T23" fmla="*/ 105 h 114"/>
                <a:gd name="T24" fmla="*/ 326 w 339"/>
                <a:gd name="T25" fmla="*/ 114 h 114"/>
                <a:gd name="T26" fmla="*/ 39 w 339"/>
                <a:gd name="T27" fmla="*/ 90 h 114"/>
                <a:gd name="T28" fmla="*/ 295 w 339"/>
                <a:gd name="T29" fmla="*/ 90 h 114"/>
                <a:gd name="T30" fmla="*/ 277 w 339"/>
                <a:gd name="T31" fmla="*/ 65 h 114"/>
                <a:gd name="T32" fmla="*/ 242 w 339"/>
                <a:gd name="T33" fmla="*/ 25 h 114"/>
                <a:gd name="T34" fmla="*/ 226 w 339"/>
                <a:gd name="T35" fmla="*/ 24 h 114"/>
                <a:gd name="T36" fmla="*/ 96 w 339"/>
                <a:gd name="T37" fmla="*/ 37 h 114"/>
                <a:gd name="T38" fmla="*/ 96 w 339"/>
                <a:gd name="T39" fmla="*/ 37 h 114"/>
                <a:gd name="T40" fmla="*/ 39 w 339"/>
                <a:gd name="T41" fmla="*/ 9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9" h="114">
                  <a:moveTo>
                    <a:pt x="326" y="114"/>
                  </a:moveTo>
                  <a:cubicBezTo>
                    <a:pt x="13" y="114"/>
                    <a:pt x="13" y="114"/>
                    <a:pt x="13" y="114"/>
                  </a:cubicBezTo>
                  <a:cubicBezTo>
                    <a:pt x="8" y="114"/>
                    <a:pt x="4" y="112"/>
                    <a:pt x="2" y="108"/>
                  </a:cubicBezTo>
                  <a:cubicBezTo>
                    <a:pt x="0" y="104"/>
                    <a:pt x="1" y="99"/>
                    <a:pt x="4" y="95"/>
                  </a:cubicBezTo>
                  <a:cubicBezTo>
                    <a:pt x="7" y="91"/>
                    <a:pt x="10" y="87"/>
                    <a:pt x="15" y="82"/>
                  </a:cubicBezTo>
                  <a:cubicBezTo>
                    <a:pt x="15" y="81"/>
                    <a:pt x="70" y="17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6" y="13"/>
                    <a:pt x="182" y="0"/>
                    <a:pt x="226" y="0"/>
                  </a:cubicBezTo>
                  <a:cubicBezTo>
                    <a:pt x="236" y="0"/>
                    <a:pt x="243" y="0"/>
                    <a:pt x="247" y="2"/>
                  </a:cubicBezTo>
                  <a:cubicBezTo>
                    <a:pt x="266" y="6"/>
                    <a:pt x="281" y="28"/>
                    <a:pt x="297" y="52"/>
                  </a:cubicBezTo>
                  <a:cubicBezTo>
                    <a:pt x="309" y="69"/>
                    <a:pt x="321" y="88"/>
                    <a:pt x="331" y="91"/>
                  </a:cubicBezTo>
                  <a:cubicBezTo>
                    <a:pt x="336" y="93"/>
                    <a:pt x="339" y="99"/>
                    <a:pt x="338" y="105"/>
                  </a:cubicBezTo>
                  <a:cubicBezTo>
                    <a:pt x="337" y="110"/>
                    <a:pt x="332" y="114"/>
                    <a:pt x="326" y="114"/>
                  </a:cubicBezTo>
                  <a:close/>
                  <a:moveTo>
                    <a:pt x="39" y="90"/>
                  </a:moveTo>
                  <a:cubicBezTo>
                    <a:pt x="295" y="90"/>
                    <a:pt x="295" y="90"/>
                    <a:pt x="295" y="90"/>
                  </a:cubicBezTo>
                  <a:cubicBezTo>
                    <a:pt x="289" y="83"/>
                    <a:pt x="283" y="74"/>
                    <a:pt x="277" y="65"/>
                  </a:cubicBezTo>
                  <a:cubicBezTo>
                    <a:pt x="266" y="48"/>
                    <a:pt x="252" y="27"/>
                    <a:pt x="242" y="25"/>
                  </a:cubicBezTo>
                  <a:cubicBezTo>
                    <a:pt x="240" y="25"/>
                    <a:pt x="236" y="24"/>
                    <a:pt x="226" y="24"/>
                  </a:cubicBezTo>
                  <a:cubicBezTo>
                    <a:pt x="184" y="24"/>
                    <a:pt x="97" y="37"/>
                    <a:pt x="96" y="37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88" y="41"/>
                    <a:pt x="60" y="67"/>
                    <a:pt x="39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8" name="Oval 17"/>
            <p:cNvSpPr>
              <a:spLocks noChangeArrowheads="1"/>
            </p:cNvSpPr>
            <p:nvPr/>
          </p:nvSpPr>
          <p:spPr bwMode="auto">
            <a:xfrm>
              <a:off x="4617" y="2357"/>
              <a:ext cx="126" cy="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9" name="Oval 18"/>
            <p:cNvSpPr>
              <a:spLocks noChangeArrowheads="1"/>
            </p:cNvSpPr>
            <p:nvPr/>
          </p:nvSpPr>
          <p:spPr bwMode="auto">
            <a:xfrm>
              <a:off x="3881" y="2357"/>
              <a:ext cx="126" cy="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42" name="Group 21"/>
          <p:cNvGrpSpPr>
            <a:grpSpLocks noChangeAspect="1"/>
          </p:cNvGrpSpPr>
          <p:nvPr/>
        </p:nvGrpSpPr>
        <p:grpSpPr bwMode="auto">
          <a:xfrm>
            <a:off x="4194635" y="3462386"/>
            <a:ext cx="752475" cy="1000125"/>
            <a:chOff x="2643" y="1843"/>
            <a:chExt cx="474" cy="630"/>
          </a:xfrm>
          <a:solidFill>
            <a:schemeClr val="tx2"/>
          </a:solidFill>
        </p:grpSpPr>
        <p:sp>
          <p:nvSpPr>
            <p:cNvPr id="43" name="Freeform 22"/>
            <p:cNvSpPr>
              <a:spLocks/>
            </p:cNvSpPr>
            <p:nvPr/>
          </p:nvSpPr>
          <p:spPr bwMode="auto">
            <a:xfrm>
              <a:off x="2693" y="1843"/>
              <a:ext cx="374" cy="126"/>
            </a:xfrm>
            <a:custGeom>
              <a:avLst/>
              <a:gdLst>
                <a:gd name="T0" fmla="*/ 14 w 156"/>
                <a:gd name="T1" fmla="*/ 14 h 53"/>
                <a:gd name="T2" fmla="*/ 142 w 156"/>
                <a:gd name="T3" fmla="*/ 14 h 53"/>
                <a:gd name="T4" fmla="*/ 142 w 156"/>
                <a:gd name="T5" fmla="*/ 48 h 53"/>
                <a:gd name="T6" fmla="*/ 156 w 156"/>
                <a:gd name="T7" fmla="*/ 53 h 53"/>
                <a:gd name="T8" fmla="*/ 156 w 156"/>
                <a:gd name="T9" fmla="*/ 0 h 53"/>
                <a:gd name="T10" fmla="*/ 0 w 156"/>
                <a:gd name="T11" fmla="*/ 0 h 53"/>
                <a:gd name="T12" fmla="*/ 0 w 156"/>
                <a:gd name="T13" fmla="*/ 53 h 53"/>
                <a:gd name="T14" fmla="*/ 14 w 156"/>
                <a:gd name="T15" fmla="*/ 48 h 53"/>
                <a:gd name="T16" fmla="*/ 14 w 156"/>
                <a:gd name="T17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53">
                  <a:moveTo>
                    <a:pt x="14" y="14"/>
                  </a:moveTo>
                  <a:cubicBezTo>
                    <a:pt x="142" y="14"/>
                    <a:pt x="142" y="14"/>
                    <a:pt x="142" y="14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7" y="48"/>
                    <a:pt x="152" y="50"/>
                    <a:pt x="156" y="53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0"/>
                    <a:pt x="9" y="48"/>
                    <a:pt x="14" y="48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2787" y="2256"/>
              <a:ext cx="186" cy="28"/>
            </a:xfrm>
            <a:custGeom>
              <a:avLst/>
              <a:gdLst>
                <a:gd name="T0" fmla="*/ 72 w 78"/>
                <a:gd name="T1" fmla="*/ 12 h 12"/>
                <a:gd name="T2" fmla="*/ 6 w 78"/>
                <a:gd name="T3" fmla="*/ 12 h 12"/>
                <a:gd name="T4" fmla="*/ 0 w 78"/>
                <a:gd name="T5" fmla="*/ 6 h 12"/>
                <a:gd name="T6" fmla="*/ 6 w 78"/>
                <a:gd name="T7" fmla="*/ 0 h 12"/>
                <a:gd name="T8" fmla="*/ 72 w 78"/>
                <a:gd name="T9" fmla="*/ 0 h 12"/>
                <a:gd name="T10" fmla="*/ 78 w 78"/>
                <a:gd name="T11" fmla="*/ 6 h 12"/>
                <a:gd name="T12" fmla="*/ 72 w 7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2">
                  <a:moveTo>
                    <a:pt x="7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6" y="0"/>
                    <a:pt x="78" y="2"/>
                    <a:pt x="78" y="6"/>
                  </a:cubicBezTo>
                  <a:cubicBezTo>
                    <a:pt x="78" y="9"/>
                    <a:pt x="76" y="12"/>
                    <a:pt x="72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6" name="Freeform 24"/>
            <p:cNvSpPr>
              <a:spLocks noEditPoints="1"/>
            </p:cNvSpPr>
            <p:nvPr/>
          </p:nvSpPr>
          <p:spPr bwMode="auto">
            <a:xfrm>
              <a:off x="2643" y="1986"/>
              <a:ext cx="474" cy="296"/>
            </a:xfrm>
            <a:custGeom>
              <a:avLst/>
              <a:gdLst>
                <a:gd name="T0" fmla="*/ 192 w 198"/>
                <a:gd name="T1" fmla="*/ 40 h 124"/>
                <a:gd name="T2" fmla="*/ 178 w 198"/>
                <a:gd name="T3" fmla="*/ 40 h 124"/>
                <a:gd name="T4" fmla="*/ 178 w 198"/>
                <a:gd name="T5" fmla="*/ 15 h 124"/>
                <a:gd name="T6" fmla="*/ 163 w 198"/>
                <a:gd name="T7" fmla="*/ 0 h 124"/>
                <a:gd name="T8" fmla="*/ 36 w 198"/>
                <a:gd name="T9" fmla="*/ 0 h 124"/>
                <a:gd name="T10" fmla="*/ 21 w 198"/>
                <a:gd name="T11" fmla="*/ 15 h 124"/>
                <a:gd name="T12" fmla="*/ 21 w 198"/>
                <a:gd name="T13" fmla="*/ 40 h 124"/>
                <a:gd name="T14" fmla="*/ 6 w 198"/>
                <a:gd name="T15" fmla="*/ 40 h 124"/>
                <a:gd name="T16" fmla="*/ 0 w 198"/>
                <a:gd name="T17" fmla="*/ 46 h 124"/>
                <a:gd name="T18" fmla="*/ 0 w 198"/>
                <a:gd name="T19" fmla="*/ 82 h 124"/>
                <a:gd name="T20" fmla="*/ 6 w 198"/>
                <a:gd name="T21" fmla="*/ 88 h 124"/>
                <a:gd name="T22" fmla="*/ 21 w 198"/>
                <a:gd name="T23" fmla="*/ 88 h 124"/>
                <a:gd name="T24" fmla="*/ 21 w 198"/>
                <a:gd name="T25" fmla="*/ 124 h 124"/>
                <a:gd name="T26" fmla="*/ 35 w 198"/>
                <a:gd name="T27" fmla="*/ 124 h 124"/>
                <a:gd name="T28" fmla="*/ 35 w 198"/>
                <a:gd name="T29" fmla="*/ 90 h 124"/>
                <a:gd name="T30" fmla="*/ 164 w 198"/>
                <a:gd name="T31" fmla="*/ 90 h 124"/>
                <a:gd name="T32" fmla="*/ 164 w 198"/>
                <a:gd name="T33" fmla="*/ 124 h 124"/>
                <a:gd name="T34" fmla="*/ 178 w 198"/>
                <a:gd name="T35" fmla="*/ 124 h 124"/>
                <a:gd name="T36" fmla="*/ 178 w 198"/>
                <a:gd name="T37" fmla="*/ 88 h 124"/>
                <a:gd name="T38" fmla="*/ 192 w 198"/>
                <a:gd name="T39" fmla="*/ 88 h 124"/>
                <a:gd name="T40" fmla="*/ 198 w 198"/>
                <a:gd name="T41" fmla="*/ 82 h 124"/>
                <a:gd name="T42" fmla="*/ 198 w 198"/>
                <a:gd name="T43" fmla="*/ 46 h 124"/>
                <a:gd name="T44" fmla="*/ 192 w 198"/>
                <a:gd name="T45" fmla="*/ 40 h 124"/>
                <a:gd name="T46" fmla="*/ 36 w 198"/>
                <a:gd name="T47" fmla="*/ 14 h 124"/>
                <a:gd name="T48" fmla="*/ 163 w 198"/>
                <a:gd name="T49" fmla="*/ 14 h 124"/>
                <a:gd name="T50" fmla="*/ 164 w 198"/>
                <a:gd name="T51" fmla="*/ 15 h 124"/>
                <a:gd name="T52" fmla="*/ 164 w 198"/>
                <a:gd name="T53" fmla="*/ 23 h 124"/>
                <a:gd name="T54" fmla="*/ 35 w 198"/>
                <a:gd name="T55" fmla="*/ 23 h 124"/>
                <a:gd name="T56" fmla="*/ 35 w 198"/>
                <a:gd name="T57" fmla="*/ 15 h 124"/>
                <a:gd name="T58" fmla="*/ 36 w 198"/>
                <a:gd name="T59" fmla="*/ 14 h 124"/>
                <a:gd name="T60" fmla="*/ 12 w 198"/>
                <a:gd name="T61" fmla="*/ 76 h 124"/>
                <a:gd name="T62" fmla="*/ 12 w 198"/>
                <a:gd name="T63" fmla="*/ 52 h 124"/>
                <a:gd name="T64" fmla="*/ 21 w 198"/>
                <a:gd name="T65" fmla="*/ 52 h 124"/>
                <a:gd name="T66" fmla="*/ 21 w 198"/>
                <a:gd name="T67" fmla="*/ 76 h 124"/>
                <a:gd name="T68" fmla="*/ 12 w 198"/>
                <a:gd name="T69" fmla="*/ 76 h 124"/>
                <a:gd name="T70" fmla="*/ 35 w 198"/>
                <a:gd name="T71" fmla="*/ 76 h 124"/>
                <a:gd name="T72" fmla="*/ 35 w 198"/>
                <a:gd name="T73" fmla="*/ 37 h 124"/>
                <a:gd name="T74" fmla="*/ 164 w 198"/>
                <a:gd name="T75" fmla="*/ 37 h 124"/>
                <a:gd name="T76" fmla="*/ 164 w 198"/>
                <a:gd name="T77" fmla="*/ 76 h 124"/>
                <a:gd name="T78" fmla="*/ 35 w 198"/>
                <a:gd name="T79" fmla="*/ 76 h 124"/>
                <a:gd name="T80" fmla="*/ 186 w 198"/>
                <a:gd name="T81" fmla="*/ 76 h 124"/>
                <a:gd name="T82" fmla="*/ 178 w 198"/>
                <a:gd name="T83" fmla="*/ 76 h 124"/>
                <a:gd name="T84" fmla="*/ 178 w 198"/>
                <a:gd name="T85" fmla="*/ 52 h 124"/>
                <a:gd name="T86" fmla="*/ 186 w 198"/>
                <a:gd name="T87" fmla="*/ 52 h 124"/>
                <a:gd name="T88" fmla="*/ 186 w 198"/>
                <a:gd name="T89" fmla="*/ 7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124">
                  <a:moveTo>
                    <a:pt x="192" y="40"/>
                  </a:moveTo>
                  <a:cubicBezTo>
                    <a:pt x="178" y="40"/>
                    <a:pt x="178" y="40"/>
                    <a:pt x="178" y="40"/>
                  </a:cubicBezTo>
                  <a:cubicBezTo>
                    <a:pt x="178" y="15"/>
                    <a:pt x="178" y="15"/>
                    <a:pt x="178" y="15"/>
                  </a:cubicBezTo>
                  <a:cubicBezTo>
                    <a:pt x="178" y="7"/>
                    <a:pt x="171" y="0"/>
                    <a:pt x="16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8" y="0"/>
                    <a:pt x="21" y="7"/>
                    <a:pt x="21" y="1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3" y="40"/>
                    <a:pt x="0" y="43"/>
                    <a:pt x="0" y="4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5"/>
                    <a:pt x="3" y="88"/>
                    <a:pt x="6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124"/>
                    <a:pt x="21" y="124"/>
                    <a:pt x="21" y="124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4" y="124"/>
                    <a:pt x="164" y="124"/>
                    <a:pt x="164" y="124"/>
                  </a:cubicBezTo>
                  <a:cubicBezTo>
                    <a:pt x="178" y="124"/>
                    <a:pt x="178" y="124"/>
                    <a:pt x="178" y="124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6" y="88"/>
                    <a:pt x="198" y="85"/>
                    <a:pt x="198" y="82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8" y="43"/>
                    <a:pt x="196" y="40"/>
                    <a:pt x="192" y="40"/>
                  </a:cubicBezTo>
                  <a:close/>
                  <a:moveTo>
                    <a:pt x="36" y="14"/>
                  </a:move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4" y="15"/>
                    <a:pt x="164" y="15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6" y="14"/>
                  </a:cubicBezTo>
                  <a:close/>
                  <a:moveTo>
                    <a:pt x="12" y="76"/>
                  </a:moveTo>
                  <a:cubicBezTo>
                    <a:pt x="12" y="52"/>
                    <a:pt x="12" y="52"/>
                    <a:pt x="1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76"/>
                    <a:pt x="21" y="76"/>
                    <a:pt x="21" y="76"/>
                  </a:cubicBezTo>
                  <a:lnTo>
                    <a:pt x="12" y="76"/>
                  </a:lnTo>
                  <a:close/>
                  <a:moveTo>
                    <a:pt x="35" y="76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76"/>
                    <a:pt x="164" y="76"/>
                    <a:pt x="164" y="76"/>
                  </a:cubicBezTo>
                  <a:lnTo>
                    <a:pt x="35" y="76"/>
                  </a:lnTo>
                  <a:close/>
                  <a:moveTo>
                    <a:pt x="186" y="76"/>
                  </a:moveTo>
                  <a:cubicBezTo>
                    <a:pt x="178" y="76"/>
                    <a:pt x="178" y="76"/>
                    <a:pt x="178" y="76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86" y="52"/>
                    <a:pt x="186" y="52"/>
                    <a:pt x="186" y="52"/>
                  </a:cubicBezTo>
                  <a:lnTo>
                    <a:pt x="18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7" name="Freeform 25"/>
            <p:cNvSpPr>
              <a:spLocks noEditPoints="1"/>
            </p:cNvSpPr>
            <p:nvPr/>
          </p:nvSpPr>
          <p:spPr bwMode="auto">
            <a:xfrm>
              <a:off x="2681" y="2313"/>
              <a:ext cx="400" cy="160"/>
            </a:xfrm>
            <a:custGeom>
              <a:avLst/>
              <a:gdLst>
                <a:gd name="T0" fmla="*/ 160 w 167"/>
                <a:gd name="T1" fmla="*/ 0 h 67"/>
                <a:gd name="T2" fmla="*/ 7 w 167"/>
                <a:gd name="T3" fmla="*/ 0 h 67"/>
                <a:gd name="T4" fmla="*/ 0 w 167"/>
                <a:gd name="T5" fmla="*/ 7 h 67"/>
                <a:gd name="T6" fmla="*/ 0 w 167"/>
                <a:gd name="T7" fmla="*/ 30 h 67"/>
                <a:gd name="T8" fmla="*/ 7 w 167"/>
                <a:gd name="T9" fmla="*/ 37 h 67"/>
                <a:gd name="T10" fmla="*/ 16 w 167"/>
                <a:gd name="T11" fmla="*/ 37 h 67"/>
                <a:gd name="T12" fmla="*/ 16 w 167"/>
                <a:gd name="T13" fmla="*/ 38 h 67"/>
                <a:gd name="T14" fmla="*/ 16 w 167"/>
                <a:gd name="T15" fmla="*/ 52 h 67"/>
                <a:gd name="T16" fmla="*/ 31 w 167"/>
                <a:gd name="T17" fmla="*/ 67 h 67"/>
                <a:gd name="T18" fmla="*/ 43 w 167"/>
                <a:gd name="T19" fmla="*/ 67 h 67"/>
                <a:gd name="T20" fmla="*/ 58 w 167"/>
                <a:gd name="T21" fmla="*/ 52 h 67"/>
                <a:gd name="T22" fmla="*/ 58 w 167"/>
                <a:gd name="T23" fmla="*/ 38 h 67"/>
                <a:gd name="T24" fmla="*/ 57 w 167"/>
                <a:gd name="T25" fmla="*/ 37 h 67"/>
                <a:gd name="T26" fmla="*/ 109 w 167"/>
                <a:gd name="T27" fmla="*/ 37 h 67"/>
                <a:gd name="T28" fmla="*/ 109 w 167"/>
                <a:gd name="T29" fmla="*/ 38 h 67"/>
                <a:gd name="T30" fmla="*/ 109 w 167"/>
                <a:gd name="T31" fmla="*/ 52 h 67"/>
                <a:gd name="T32" fmla="*/ 124 w 167"/>
                <a:gd name="T33" fmla="*/ 67 h 67"/>
                <a:gd name="T34" fmla="*/ 136 w 167"/>
                <a:gd name="T35" fmla="*/ 67 h 67"/>
                <a:gd name="T36" fmla="*/ 151 w 167"/>
                <a:gd name="T37" fmla="*/ 52 h 67"/>
                <a:gd name="T38" fmla="*/ 151 w 167"/>
                <a:gd name="T39" fmla="*/ 38 h 67"/>
                <a:gd name="T40" fmla="*/ 150 w 167"/>
                <a:gd name="T41" fmla="*/ 37 h 67"/>
                <a:gd name="T42" fmla="*/ 160 w 167"/>
                <a:gd name="T43" fmla="*/ 37 h 67"/>
                <a:gd name="T44" fmla="*/ 167 w 167"/>
                <a:gd name="T45" fmla="*/ 30 h 67"/>
                <a:gd name="T46" fmla="*/ 167 w 167"/>
                <a:gd name="T47" fmla="*/ 7 h 67"/>
                <a:gd name="T48" fmla="*/ 160 w 167"/>
                <a:gd name="T49" fmla="*/ 0 h 67"/>
                <a:gd name="T50" fmla="*/ 43 w 167"/>
                <a:gd name="T51" fmla="*/ 53 h 67"/>
                <a:gd name="T52" fmla="*/ 31 w 167"/>
                <a:gd name="T53" fmla="*/ 53 h 67"/>
                <a:gd name="T54" fmla="*/ 30 w 167"/>
                <a:gd name="T55" fmla="*/ 52 h 67"/>
                <a:gd name="T56" fmla="*/ 30 w 167"/>
                <a:gd name="T57" fmla="*/ 37 h 67"/>
                <a:gd name="T58" fmla="*/ 44 w 167"/>
                <a:gd name="T59" fmla="*/ 37 h 67"/>
                <a:gd name="T60" fmla="*/ 44 w 167"/>
                <a:gd name="T61" fmla="*/ 52 h 67"/>
                <a:gd name="T62" fmla="*/ 43 w 167"/>
                <a:gd name="T63" fmla="*/ 53 h 67"/>
                <a:gd name="T64" fmla="*/ 137 w 167"/>
                <a:gd name="T65" fmla="*/ 52 h 67"/>
                <a:gd name="T66" fmla="*/ 136 w 167"/>
                <a:gd name="T67" fmla="*/ 53 h 67"/>
                <a:gd name="T68" fmla="*/ 124 w 167"/>
                <a:gd name="T69" fmla="*/ 53 h 67"/>
                <a:gd name="T70" fmla="*/ 123 w 167"/>
                <a:gd name="T71" fmla="*/ 52 h 67"/>
                <a:gd name="T72" fmla="*/ 123 w 167"/>
                <a:gd name="T73" fmla="*/ 37 h 67"/>
                <a:gd name="T74" fmla="*/ 137 w 167"/>
                <a:gd name="T75" fmla="*/ 37 h 67"/>
                <a:gd name="T76" fmla="*/ 137 w 167"/>
                <a:gd name="T77" fmla="*/ 52 h 67"/>
                <a:gd name="T78" fmla="*/ 153 w 167"/>
                <a:gd name="T79" fmla="*/ 23 h 67"/>
                <a:gd name="T80" fmla="*/ 14 w 167"/>
                <a:gd name="T81" fmla="*/ 23 h 67"/>
                <a:gd name="T82" fmla="*/ 14 w 167"/>
                <a:gd name="T83" fmla="*/ 14 h 67"/>
                <a:gd name="T84" fmla="*/ 153 w 167"/>
                <a:gd name="T85" fmla="*/ 14 h 67"/>
                <a:gd name="T86" fmla="*/ 153 w 167"/>
                <a:gd name="T87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" h="67">
                  <a:moveTo>
                    <a:pt x="16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7"/>
                    <a:pt x="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8"/>
                    <a:pt x="16" y="3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0"/>
                    <a:pt x="23" y="67"/>
                    <a:pt x="31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51" y="67"/>
                    <a:pt x="58" y="60"/>
                    <a:pt x="58" y="52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7" y="37"/>
                    <a:pt x="57" y="37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09" y="37"/>
                    <a:pt x="109" y="38"/>
                    <a:pt x="109" y="38"/>
                  </a:cubicBezTo>
                  <a:cubicBezTo>
                    <a:pt x="109" y="52"/>
                    <a:pt x="109" y="52"/>
                    <a:pt x="109" y="52"/>
                  </a:cubicBezTo>
                  <a:cubicBezTo>
                    <a:pt x="109" y="60"/>
                    <a:pt x="116" y="67"/>
                    <a:pt x="124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44" y="67"/>
                    <a:pt x="151" y="60"/>
                    <a:pt x="151" y="52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51" y="38"/>
                    <a:pt x="151" y="37"/>
                    <a:pt x="150" y="37"/>
                  </a:cubicBezTo>
                  <a:cubicBezTo>
                    <a:pt x="160" y="37"/>
                    <a:pt x="160" y="37"/>
                    <a:pt x="160" y="37"/>
                  </a:cubicBezTo>
                  <a:cubicBezTo>
                    <a:pt x="164" y="37"/>
                    <a:pt x="167" y="34"/>
                    <a:pt x="167" y="30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67" y="3"/>
                    <a:pt x="164" y="0"/>
                    <a:pt x="160" y="0"/>
                  </a:cubicBezTo>
                  <a:close/>
                  <a:moveTo>
                    <a:pt x="43" y="53"/>
                  </a:move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0" y="53"/>
                    <a:pt x="30" y="52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3"/>
                    <a:pt x="43" y="53"/>
                    <a:pt x="43" y="53"/>
                  </a:cubicBezTo>
                  <a:close/>
                  <a:moveTo>
                    <a:pt x="137" y="52"/>
                  </a:moveTo>
                  <a:cubicBezTo>
                    <a:pt x="137" y="53"/>
                    <a:pt x="136" y="53"/>
                    <a:pt x="136" y="53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4" y="53"/>
                    <a:pt x="123" y="53"/>
                    <a:pt x="123" y="52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37" y="37"/>
                    <a:pt x="137" y="37"/>
                    <a:pt x="137" y="37"/>
                  </a:cubicBezTo>
                  <a:lnTo>
                    <a:pt x="137" y="52"/>
                  </a:lnTo>
                  <a:close/>
                  <a:moveTo>
                    <a:pt x="153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3" y="14"/>
                    <a:pt x="153" y="14"/>
                    <a:pt x="153" y="14"/>
                  </a:cubicBezTo>
                  <a:lnTo>
                    <a:pt x="15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34453" y="3680170"/>
            <a:ext cx="839788" cy="731838"/>
            <a:chOff x="-2052638" y="2921000"/>
            <a:chExt cx="839788" cy="731838"/>
          </a:xfrm>
        </p:grpSpPr>
        <p:sp>
          <p:nvSpPr>
            <p:cNvPr id="49" name="Freeform 30"/>
            <p:cNvSpPr>
              <a:spLocks/>
            </p:cNvSpPr>
            <p:nvPr/>
          </p:nvSpPr>
          <p:spPr bwMode="auto">
            <a:xfrm>
              <a:off x="-1917700" y="2921000"/>
              <a:ext cx="220663" cy="225425"/>
            </a:xfrm>
            <a:custGeom>
              <a:avLst/>
              <a:gdLst>
                <a:gd name="T0" fmla="*/ 52 w 59"/>
                <a:gd name="T1" fmla="*/ 0 h 60"/>
                <a:gd name="T2" fmla="*/ 52 w 59"/>
                <a:gd name="T3" fmla="*/ 0 h 60"/>
                <a:gd name="T4" fmla="*/ 52 w 59"/>
                <a:gd name="T5" fmla="*/ 0 h 60"/>
                <a:gd name="T6" fmla="*/ 51 w 59"/>
                <a:gd name="T7" fmla="*/ 0 h 60"/>
                <a:gd name="T8" fmla="*/ 20 w 59"/>
                <a:gd name="T9" fmla="*/ 0 h 60"/>
                <a:gd name="T10" fmla="*/ 19 w 59"/>
                <a:gd name="T11" fmla="*/ 0 h 60"/>
                <a:gd name="T12" fmla="*/ 12 w 59"/>
                <a:gd name="T13" fmla="*/ 7 h 60"/>
                <a:gd name="T14" fmla="*/ 19 w 59"/>
                <a:gd name="T15" fmla="*/ 14 h 60"/>
                <a:gd name="T16" fmla="*/ 20 w 59"/>
                <a:gd name="T17" fmla="*/ 14 h 60"/>
                <a:gd name="T18" fmla="*/ 36 w 59"/>
                <a:gd name="T19" fmla="*/ 14 h 60"/>
                <a:gd name="T20" fmla="*/ 2 w 59"/>
                <a:gd name="T21" fmla="*/ 48 h 60"/>
                <a:gd name="T22" fmla="*/ 2 w 59"/>
                <a:gd name="T23" fmla="*/ 58 h 60"/>
                <a:gd name="T24" fmla="*/ 7 w 59"/>
                <a:gd name="T25" fmla="*/ 60 h 60"/>
                <a:gd name="T26" fmla="*/ 12 w 59"/>
                <a:gd name="T27" fmla="*/ 58 h 60"/>
                <a:gd name="T28" fmla="*/ 45 w 59"/>
                <a:gd name="T29" fmla="*/ 25 h 60"/>
                <a:gd name="T30" fmla="*/ 45 w 59"/>
                <a:gd name="T31" fmla="*/ 40 h 60"/>
                <a:gd name="T32" fmla="*/ 52 w 59"/>
                <a:gd name="T33" fmla="*/ 47 h 60"/>
                <a:gd name="T34" fmla="*/ 59 w 59"/>
                <a:gd name="T35" fmla="*/ 40 h 60"/>
                <a:gd name="T36" fmla="*/ 59 w 59"/>
                <a:gd name="T37" fmla="*/ 7 h 60"/>
                <a:gd name="T38" fmla="*/ 52 w 59"/>
                <a:gd name="T3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60">
                  <a:moveTo>
                    <a:pt x="52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0"/>
                    <a:pt x="12" y="3"/>
                    <a:pt x="12" y="7"/>
                  </a:cubicBezTo>
                  <a:cubicBezTo>
                    <a:pt x="12" y="11"/>
                    <a:pt x="15" y="14"/>
                    <a:pt x="19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0" y="51"/>
                    <a:pt x="0" y="55"/>
                    <a:pt x="2" y="58"/>
                  </a:cubicBezTo>
                  <a:cubicBezTo>
                    <a:pt x="4" y="60"/>
                    <a:pt x="5" y="60"/>
                    <a:pt x="7" y="60"/>
                  </a:cubicBezTo>
                  <a:cubicBezTo>
                    <a:pt x="9" y="60"/>
                    <a:pt x="11" y="60"/>
                    <a:pt x="12" y="58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44"/>
                    <a:pt x="49" y="47"/>
                    <a:pt x="52" y="47"/>
                  </a:cubicBezTo>
                  <a:cubicBezTo>
                    <a:pt x="56" y="47"/>
                    <a:pt x="59" y="44"/>
                    <a:pt x="59" y="40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3"/>
                    <a:pt x="56" y="0"/>
                    <a:pt x="5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1" name="Freeform 31"/>
            <p:cNvSpPr>
              <a:spLocks/>
            </p:cNvSpPr>
            <p:nvPr/>
          </p:nvSpPr>
          <p:spPr bwMode="auto">
            <a:xfrm>
              <a:off x="-2052638" y="2921000"/>
              <a:ext cx="839788" cy="731838"/>
            </a:xfrm>
            <a:custGeom>
              <a:avLst/>
              <a:gdLst>
                <a:gd name="T0" fmla="*/ 33 w 529"/>
                <a:gd name="T1" fmla="*/ 428 h 461"/>
                <a:gd name="T2" fmla="*/ 33 w 529"/>
                <a:gd name="T3" fmla="*/ 0 h 461"/>
                <a:gd name="T4" fmla="*/ 0 w 529"/>
                <a:gd name="T5" fmla="*/ 0 h 461"/>
                <a:gd name="T6" fmla="*/ 0 w 529"/>
                <a:gd name="T7" fmla="*/ 461 h 461"/>
                <a:gd name="T8" fmla="*/ 529 w 529"/>
                <a:gd name="T9" fmla="*/ 461 h 461"/>
                <a:gd name="T10" fmla="*/ 529 w 529"/>
                <a:gd name="T11" fmla="*/ 428 h 461"/>
                <a:gd name="T12" fmla="*/ 33 w 529"/>
                <a:gd name="T13" fmla="*/ 428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9" h="461">
                  <a:moveTo>
                    <a:pt x="33" y="428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461"/>
                  </a:lnTo>
                  <a:lnTo>
                    <a:pt x="529" y="461"/>
                  </a:lnTo>
                  <a:lnTo>
                    <a:pt x="529" y="428"/>
                  </a:lnTo>
                  <a:lnTo>
                    <a:pt x="33" y="42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3" name="Freeform 32"/>
            <p:cNvSpPr>
              <a:spLocks/>
            </p:cNvSpPr>
            <p:nvPr/>
          </p:nvSpPr>
          <p:spPr bwMode="auto">
            <a:xfrm>
              <a:off x="-1914525" y="3292475"/>
              <a:ext cx="192088" cy="231775"/>
            </a:xfrm>
            <a:custGeom>
              <a:avLst/>
              <a:gdLst>
                <a:gd name="T0" fmla="*/ 14 w 51"/>
                <a:gd name="T1" fmla="*/ 19 h 62"/>
                <a:gd name="T2" fmla="*/ 19 w 51"/>
                <a:gd name="T3" fmla="*/ 14 h 62"/>
                <a:gd name="T4" fmla="*/ 32 w 51"/>
                <a:gd name="T5" fmla="*/ 14 h 62"/>
                <a:gd name="T6" fmla="*/ 37 w 51"/>
                <a:gd name="T7" fmla="*/ 19 h 62"/>
                <a:gd name="T8" fmla="*/ 37 w 51"/>
                <a:gd name="T9" fmla="*/ 62 h 62"/>
                <a:gd name="T10" fmla="*/ 51 w 51"/>
                <a:gd name="T11" fmla="*/ 62 h 62"/>
                <a:gd name="T12" fmla="*/ 51 w 51"/>
                <a:gd name="T13" fmla="*/ 19 h 62"/>
                <a:gd name="T14" fmla="*/ 32 w 51"/>
                <a:gd name="T15" fmla="*/ 0 h 62"/>
                <a:gd name="T16" fmla="*/ 19 w 51"/>
                <a:gd name="T17" fmla="*/ 0 h 62"/>
                <a:gd name="T18" fmla="*/ 0 w 51"/>
                <a:gd name="T19" fmla="*/ 19 h 62"/>
                <a:gd name="T20" fmla="*/ 0 w 51"/>
                <a:gd name="T21" fmla="*/ 62 h 62"/>
                <a:gd name="T22" fmla="*/ 14 w 51"/>
                <a:gd name="T23" fmla="*/ 62 h 62"/>
                <a:gd name="T24" fmla="*/ 14 w 51"/>
                <a:gd name="T25" fmla="*/ 1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62">
                  <a:moveTo>
                    <a:pt x="14" y="19"/>
                  </a:moveTo>
                  <a:cubicBezTo>
                    <a:pt x="14" y="16"/>
                    <a:pt x="16" y="14"/>
                    <a:pt x="1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4" y="14"/>
                    <a:pt x="37" y="16"/>
                    <a:pt x="37" y="19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8"/>
                    <a:pt x="42" y="0"/>
                    <a:pt x="3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4" y="62"/>
                    <a:pt x="14" y="62"/>
                    <a:pt x="14" y="62"/>
                  </a:cubicBezTo>
                  <a:lnTo>
                    <a:pt x="14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auto">
            <a:xfrm>
              <a:off x="-1658938" y="3138488"/>
              <a:ext cx="187325" cy="385763"/>
            </a:xfrm>
            <a:custGeom>
              <a:avLst/>
              <a:gdLst>
                <a:gd name="T0" fmla="*/ 14 w 50"/>
                <a:gd name="T1" fmla="*/ 19 h 103"/>
                <a:gd name="T2" fmla="*/ 19 w 50"/>
                <a:gd name="T3" fmla="*/ 14 h 103"/>
                <a:gd name="T4" fmla="*/ 31 w 50"/>
                <a:gd name="T5" fmla="*/ 14 h 103"/>
                <a:gd name="T6" fmla="*/ 36 w 50"/>
                <a:gd name="T7" fmla="*/ 19 h 103"/>
                <a:gd name="T8" fmla="*/ 36 w 50"/>
                <a:gd name="T9" fmla="*/ 103 h 103"/>
                <a:gd name="T10" fmla="*/ 50 w 50"/>
                <a:gd name="T11" fmla="*/ 103 h 103"/>
                <a:gd name="T12" fmla="*/ 50 w 50"/>
                <a:gd name="T13" fmla="*/ 19 h 103"/>
                <a:gd name="T14" fmla="*/ 31 w 50"/>
                <a:gd name="T15" fmla="*/ 0 h 103"/>
                <a:gd name="T16" fmla="*/ 19 w 50"/>
                <a:gd name="T17" fmla="*/ 0 h 103"/>
                <a:gd name="T18" fmla="*/ 0 w 50"/>
                <a:gd name="T19" fmla="*/ 19 h 103"/>
                <a:gd name="T20" fmla="*/ 0 w 50"/>
                <a:gd name="T21" fmla="*/ 103 h 103"/>
                <a:gd name="T22" fmla="*/ 14 w 50"/>
                <a:gd name="T23" fmla="*/ 103 h 103"/>
                <a:gd name="T24" fmla="*/ 14 w 50"/>
                <a:gd name="T25" fmla="*/ 1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103">
                  <a:moveTo>
                    <a:pt x="14" y="19"/>
                  </a:moveTo>
                  <a:cubicBezTo>
                    <a:pt x="14" y="16"/>
                    <a:pt x="16" y="14"/>
                    <a:pt x="19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4" y="14"/>
                    <a:pt x="36" y="16"/>
                    <a:pt x="36" y="19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8"/>
                    <a:pt x="42" y="0"/>
                    <a:pt x="3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4" y="103"/>
                    <a:pt x="14" y="103"/>
                    <a:pt x="14" y="103"/>
                  </a:cubicBezTo>
                  <a:lnTo>
                    <a:pt x="14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-1408113" y="2921000"/>
              <a:ext cx="190500" cy="603250"/>
            </a:xfrm>
            <a:custGeom>
              <a:avLst/>
              <a:gdLst>
                <a:gd name="T0" fmla="*/ 14 w 51"/>
                <a:gd name="T1" fmla="*/ 19 h 161"/>
                <a:gd name="T2" fmla="*/ 19 w 51"/>
                <a:gd name="T3" fmla="*/ 14 h 161"/>
                <a:gd name="T4" fmla="*/ 32 w 51"/>
                <a:gd name="T5" fmla="*/ 14 h 161"/>
                <a:gd name="T6" fmla="*/ 37 w 51"/>
                <a:gd name="T7" fmla="*/ 19 h 161"/>
                <a:gd name="T8" fmla="*/ 37 w 51"/>
                <a:gd name="T9" fmla="*/ 161 h 161"/>
                <a:gd name="T10" fmla="*/ 51 w 51"/>
                <a:gd name="T11" fmla="*/ 161 h 161"/>
                <a:gd name="T12" fmla="*/ 51 w 51"/>
                <a:gd name="T13" fmla="*/ 19 h 161"/>
                <a:gd name="T14" fmla="*/ 32 w 51"/>
                <a:gd name="T15" fmla="*/ 0 h 161"/>
                <a:gd name="T16" fmla="*/ 19 w 51"/>
                <a:gd name="T17" fmla="*/ 0 h 161"/>
                <a:gd name="T18" fmla="*/ 0 w 51"/>
                <a:gd name="T19" fmla="*/ 19 h 161"/>
                <a:gd name="T20" fmla="*/ 0 w 51"/>
                <a:gd name="T21" fmla="*/ 161 h 161"/>
                <a:gd name="T22" fmla="*/ 14 w 51"/>
                <a:gd name="T23" fmla="*/ 161 h 161"/>
                <a:gd name="T24" fmla="*/ 14 w 51"/>
                <a:gd name="T25" fmla="*/ 1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161">
                  <a:moveTo>
                    <a:pt x="14" y="19"/>
                  </a:moveTo>
                  <a:cubicBezTo>
                    <a:pt x="14" y="17"/>
                    <a:pt x="17" y="14"/>
                    <a:pt x="1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5" y="14"/>
                    <a:pt x="37" y="17"/>
                    <a:pt x="37" y="19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9"/>
                    <a:pt x="43" y="0"/>
                    <a:pt x="3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14" y="161"/>
                    <a:pt x="14" y="161"/>
                    <a:pt x="14" y="161"/>
                  </a:cubicBezTo>
                  <a:lnTo>
                    <a:pt x="14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62" name="Group 61"/>
          <p:cNvGrpSpPr>
            <a:grpSpLocks noChangeAspect="1"/>
          </p:cNvGrpSpPr>
          <p:nvPr/>
        </p:nvGrpSpPr>
        <p:grpSpPr bwMode="auto">
          <a:xfrm>
            <a:off x="2110236" y="3531686"/>
            <a:ext cx="1266067" cy="715284"/>
            <a:chOff x="2019" y="1673"/>
            <a:chExt cx="1724" cy="974"/>
          </a:xfrm>
          <a:solidFill>
            <a:schemeClr val="accent1"/>
          </a:solidFill>
        </p:grpSpPr>
        <p:sp>
          <p:nvSpPr>
            <p:cNvPr id="63" name="Freeform 13"/>
            <p:cNvSpPr>
              <a:spLocks noEditPoints="1"/>
            </p:cNvSpPr>
            <p:nvPr/>
          </p:nvSpPr>
          <p:spPr bwMode="auto">
            <a:xfrm>
              <a:off x="2472" y="2273"/>
              <a:ext cx="373" cy="374"/>
            </a:xfrm>
            <a:custGeom>
              <a:avLst/>
              <a:gdLst>
                <a:gd name="T0" fmla="*/ 79 w 157"/>
                <a:gd name="T1" fmla="*/ 157 h 157"/>
                <a:gd name="T2" fmla="*/ 0 w 157"/>
                <a:gd name="T3" fmla="*/ 79 h 157"/>
                <a:gd name="T4" fmla="*/ 79 w 157"/>
                <a:gd name="T5" fmla="*/ 0 h 157"/>
                <a:gd name="T6" fmla="*/ 157 w 157"/>
                <a:gd name="T7" fmla="*/ 79 h 157"/>
                <a:gd name="T8" fmla="*/ 79 w 157"/>
                <a:gd name="T9" fmla="*/ 157 h 157"/>
                <a:gd name="T10" fmla="*/ 79 w 157"/>
                <a:gd name="T11" fmla="*/ 24 h 157"/>
                <a:gd name="T12" fmla="*/ 24 w 157"/>
                <a:gd name="T13" fmla="*/ 79 h 157"/>
                <a:gd name="T14" fmla="*/ 79 w 157"/>
                <a:gd name="T15" fmla="*/ 133 h 157"/>
                <a:gd name="T16" fmla="*/ 133 w 157"/>
                <a:gd name="T17" fmla="*/ 79 h 157"/>
                <a:gd name="T18" fmla="*/ 79 w 157"/>
                <a:gd name="T19" fmla="*/ 2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7">
                  <a:moveTo>
                    <a:pt x="79" y="157"/>
                  </a:moveTo>
                  <a:cubicBezTo>
                    <a:pt x="35" y="157"/>
                    <a:pt x="0" y="122"/>
                    <a:pt x="0" y="79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22" y="0"/>
                    <a:pt x="157" y="35"/>
                    <a:pt x="157" y="79"/>
                  </a:cubicBezTo>
                  <a:cubicBezTo>
                    <a:pt x="157" y="122"/>
                    <a:pt x="122" y="157"/>
                    <a:pt x="79" y="157"/>
                  </a:cubicBezTo>
                  <a:close/>
                  <a:moveTo>
                    <a:pt x="79" y="24"/>
                  </a:moveTo>
                  <a:cubicBezTo>
                    <a:pt x="49" y="24"/>
                    <a:pt x="24" y="49"/>
                    <a:pt x="24" y="79"/>
                  </a:cubicBezTo>
                  <a:cubicBezTo>
                    <a:pt x="24" y="109"/>
                    <a:pt x="49" y="133"/>
                    <a:pt x="79" y="133"/>
                  </a:cubicBezTo>
                  <a:cubicBezTo>
                    <a:pt x="109" y="133"/>
                    <a:pt x="133" y="109"/>
                    <a:pt x="133" y="79"/>
                  </a:cubicBezTo>
                  <a:cubicBezTo>
                    <a:pt x="133" y="49"/>
                    <a:pt x="109" y="24"/>
                    <a:pt x="7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4" name="Freeform 14"/>
            <p:cNvSpPr>
              <a:spLocks noEditPoints="1"/>
            </p:cNvSpPr>
            <p:nvPr/>
          </p:nvSpPr>
          <p:spPr bwMode="auto">
            <a:xfrm>
              <a:off x="3200" y="2273"/>
              <a:ext cx="373" cy="374"/>
            </a:xfrm>
            <a:custGeom>
              <a:avLst/>
              <a:gdLst>
                <a:gd name="T0" fmla="*/ 78 w 157"/>
                <a:gd name="T1" fmla="*/ 157 h 157"/>
                <a:gd name="T2" fmla="*/ 0 w 157"/>
                <a:gd name="T3" fmla="*/ 79 h 157"/>
                <a:gd name="T4" fmla="*/ 78 w 157"/>
                <a:gd name="T5" fmla="*/ 0 h 157"/>
                <a:gd name="T6" fmla="*/ 157 w 157"/>
                <a:gd name="T7" fmla="*/ 79 h 157"/>
                <a:gd name="T8" fmla="*/ 78 w 157"/>
                <a:gd name="T9" fmla="*/ 157 h 157"/>
                <a:gd name="T10" fmla="*/ 78 w 157"/>
                <a:gd name="T11" fmla="*/ 24 h 157"/>
                <a:gd name="T12" fmla="*/ 24 w 157"/>
                <a:gd name="T13" fmla="*/ 79 h 157"/>
                <a:gd name="T14" fmla="*/ 78 w 157"/>
                <a:gd name="T15" fmla="*/ 133 h 157"/>
                <a:gd name="T16" fmla="*/ 133 w 157"/>
                <a:gd name="T17" fmla="*/ 79 h 157"/>
                <a:gd name="T18" fmla="*/ 78 w 157"/>
                <a:gd name="T19" fmla="*/ 2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7">
                  <a:moveTo>
                    <a:pt x="78" y="157"/>
                  </a:moveTo>
                  <a:cubicBezTo>
                    <a:pt x="35" y="157"/>
                    <a:pt x="0" y="122"/>
                    <a:pt x="0" y="79"/>
                  </a:cubicBezTo>
                  <a:cubicBezTo>
                    <a:pt x="0" y="35"/>
                    <a:pt x="35" y="0"/>
                    <a:pt x="78" y="0"/>
                  </a:cubicBezTo>
                  <a:cubicBezTo>
                    <a:pt x="122" y="0"/>
                    <a:pt x="157" y="35"/>
                    <a:pt x="157" y="79"/>
                  </a:cubicBezTo>
                  <a:cubicBezTo>
                    <a:pt x="157" y="122"/>
                    <a:pt x="122" y="157"/>
                    <a:pt x="78" y="157"/>
                  </a:cubicBezTo>
                  <a:close/>
                  <a:moveTo>
                    <a:pt x="78" y="24"/>
                  </a:moveTo>
                  <a:cubicBezTo>
                    <a:pt x="48" y="24"/>
                    <a:pt x="24" y="49"/>
                    <a:pt x="24" y="79"/>
                  </a:cubicBezTo>
                  <a:cubicBezTo>
                    <a:pt x="24" y="109"/>
                    <a:pt x="48" y="133"/>
                    <a:pt x="78" y="133"/>
                  </a:cubicBezTo>
                  <a:cubicBezTo>
                    <a:pt x="108" y="133"/>
                    <a:pt x="133" y="109"/>
                    <a:pt x="133" y="79"/>
                  </a:cubicBezTo>
                  <a:cubicBezTo>
                    <a:pt x="133" y="49"/>
                    <a:pt x="108" y="24"/>
                    <a:pt x="7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5" name="Oval 15"/>
            <p:cNvSpPr>
              <a:spLocks noChangeArrowheads="1"/>
            </p:cNvSpPr>
            <p:nvPr/>
          </p:nvSpPr>
          <p:spPr bwMode="auto">
            <a:xfrm>
              <a:off x="3338" y="2411"/>
              <a:ext cx="97" cy="9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6" name="Oval 16"/>
            <p:cNvSpPr>
              <a:spLocks noChangeArrowheads="1"/>
            </p:cNvSpPr>
            <p:nvPr/>
          </p:nvSpPr>
          <p:spPr bwMode="auto">
            <a:xfrm>
              <a:off x="2610" y="2411"/>
              <a:ext cx="97" cy="9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7" name="Freeform 17"/>
            <p:cNvSpPr>
              <a:spLocks noEditPoints="1"/>
            </p:cNvSpPr>
            <p:nvPr/>
          </p:nvSpPr>
          <p:spPr bwMode="auto">
            <a:xfrm>
              <a:off x="2285" y="1673"/>
              <a:ext cx="1458" cy="783"/>
            </a:xfrm>
            <a:custGeom>
              <a:avLst/>
              <a:gdLst>
                <a:gd name="T0" fmla="*/ 531 w 615"/>
                <a:gd name="T1" fmla="*/ 329 h 329"/>
                <a:gd name="T2" fmla="*/ 531 w 615"/>
                <a:gd name="T3" fmla="*/ 305 h 329"/>
                <a:gd name="T4" fmla="*/ 591 w 615"/>
                <a:gd name="T5" fmla="*/ 279 h 329"/>
                <a:gd name="T6" fmla="*/ 425 w 615"/>
                <a:gd name="T7" fmla="*/ 24 h 329"/>
                <a:gd name="T8" fmla="*/ 391 w 615"/>
                <a:gd name="T9" fmla="*/ 194 h 329"/>
                <a:gd name="T10" fmla="*/ 360 w 615"/>
                <a:gd name="T11" fmla="*/ 206 h 329"/>
                <a:gd name="T12" fmla="*/ 360 w 615"/>
                <a:gd name="T13" fmla="*/ 239 h 329"/>
                <a:gd name="T14" fmla="*/ 30 w 615"/>
                <a:gd name="T15" fmla="*/ 251 h 329"/>
                <a:gd name="T16" fmla="*/ 24 w 615"/>
                <a:gd name="T17" fmla="*/ 298 h 329"/>
                <a:gd name="T18" fmla="*/ 91 w 615"/>
                <a:gd name="T19" fmla="*/ 305 h 329"/>
                <a:gd name="T20" fmla="*/ 91 w 615"/>
                <a:gd name="T21" fmla="*/ 329 h 329"/>
                <a:gd name="T22" fmla="*/ 0 w 615"/>
                <a:gd name="T23" fmla="*/ 298 h 329"/>
                <a:gd name="T24" fmla="*/ 30 w 615"/>
                <a:gd name="T25" fmla="*/ 227 h 329"/>
                <a:gd name="T26" fmla="*/ 336 w 615"/>
                <a:gd name="T27" fmla="*/ 208 h 329"/>
                <a:gd name="T28" fmla="*/ 367 w 615"/>
                <a:gd name="T29" fmla="*/ 182 h 329"/>
                <a:gd name="T30" fmla="*/ 425 w 615"/>
                <a:gd name="T31" fmla="*/ 0 h 329"/>
                <a:gd name="T32" fmla="*/ 555 w 615"/>
                <a:gd name="T33" fmla="*/ 139 h 329"/>
                <a:gd name="T34" fmla="*/ 615 w 615"/>
                <a:gd name="T35" fmla="*/ 277 h 329"/>
                <a:gd name="T36" fmla="*/ 398 w 615"/>
                <a:gd name="T37" fmla="*/ 329 h 329"/>
                <a:gd name="T38" fmla="*/ 359 w 615"/>
                <a:gd name="T39" fmla="*/ 329 h 329"/>
                <a:gd name="T40" fmla="*/ 228 w 615"/>
                <a:gd name="T41" fmla="*/ 329 h 329"/>
                <a:gd name="T42" fmla="*/ 228 w 615"/>
                <a:gd name="T43" fmla="*/ 305 h 329"/>
                <a:gd name="T44" fmla="*/ 358 w 615"/>
                <a:gd name="T45" fmla="*/ 305 h 329"/>
                <a:gd name="T46" fmla="*/ 360 w 615"/>
                <a:gd name="T47" fmla="*/ 305 h 329"/>
                <a:gd name="T48" fmla="*/ 410 w 615"/>
                <a:gd name="T49" fmla="*/ 317 h 329"/>
                <a:gd name="T50" fmla="*/ 490 w 615"/>
                <a:gd name="T51" fmla="*/ 182 h 329"/>
                <a:gd name="T52" fmla="*/ 410 w 615"/>
                <a:gd name="T53" fmla="*/ 157 h 329"/>
                <a:gd name="T54" fmla="*/ 439 w 615"/>
                <a:gd name="T55" fmla="*/ 55 h 329"/>
                <a:gd name="T56" fmla="*/ 519 w 615"/>
                <a:gd name="T57" fmla="*/ 151 h 329"/>
                <a:gd name="T58" fmla="*/ 490 w 615"/>
                <a:gd name="T59" fmla="*/ 182 h 329"/>
                <a:gd name="T60" fmla="*/ 439 w 615"/>
                <a:gd name="T61" fmla="*/ 158 h 329"/>
                <a:gd name="T62" fmla="*/ 495 w 615"/>
                <a:gd name="T63" fmla="*/ 157 h 329"/>
                <a:gd name="T64" fmla="*/ 439 w 615"/>
                <a:gd name="T65" fmla="*/ 79 h 329"/>
                <a:gd name="T66" fmla="*/ 434 w 615"/>
                <a:gd name="T67" fmla="*/ 15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5" h="329">
                  <a:moveTo>
                    <a:pt x="557" y="329"/>
                  </a:moveTo>
                  <a:cubicBezTo>
                    <a:pt x="531" y="329"/>
                    <a:pt x="531" y="329"/>
                    <a:pt x="531" y="329"/>
                  </a:cubicBezTo>
                  <a:cubicBezTo>
                    <a:pt x="524" y="329"/>
                    <a:pt x="519" y="324"/>
                    <a:pt x="519" y="317"/>
                  </a:cubicBezTo>
                  <a:cubicBezTo>
                    <a:pt x="519" y="310"/>
                    <a:pt x="524" y="305"/>
                    <a:pt x="531" y="305"/>
                  </a:cubicBezTo>
                  <a:cubicBezTo>
                    <a:pt x="557" y="305"/>
                    <a:pt x="557" y="305"/>
                    <a:pt x="557" y="305"/>
                  </a:cubicBezTo>
                  <a:cubicBezTo>
                    <a:pt x="575" y="305"/>
                    <a:pt x="589" y="293"/>
                    <a:pt x="591" y="279"/>
                  </a:cubicBezTo>
                  <a:cubicBezTo>
                    <a:pt x="542" y="163"/>
                    <a:pt x="482" y="38"/>
                    <a:pt x="464" y="24"/>
                  </a:cubicBezTo>
                  <a:cubicBezTo>
                    <a:pt x="425" y="24"/>
                    <a:pt x="425" y="24"/>
                    <a:pt x="425" y="24"/>
                  </a:cubicBezTo>
                  <a:cubicBezTo>
                    <a:pt x="406" y="24"/>
                    <a:pt x="391" y="37"/>
                    <a:pt x="391" y="52"/>
                  </a:cubicBezTo>
                  <a:cubicBezTo>
                    <a:pt x="391" y="194"/>
                    <a:pt x="391" y="194"/>
                    <a:pt x="391" y="194"/>
                  </a:cubicBezTo>
                  <a:cubicBezTo>
                    <a:pt x="391" y="201"/>
                    <a:pt x="385" y="206"/>
                    <a:pt x="379" y="206"/>
                  </a:cubicBezTo>
                  <a:cubicBezTo>
                    <a:pt x="360" y="206"/>
                    <a:pt x="360" y="206"/>
                    <a:pt x="360" y="206"/>
                  </a:cubicBezTo>
                  <a:cubicBezTo>
                    <a:pt x="360" y="207"/>
                    <a:pt x="360" y="207"/>
                    <a:pt x="360" y="208"/>
                  </a:cubicBezTo>
                  <a:cubicBezTo>
                    <a:pt x="360" y="239"/>
                    <a:pt x="360" y="239"/>
                    <a:pt x="360" y="239"/>
                  </a:cubicBezTo>
                  <a:cubicBezTo>
                    <a:pt x="360" y="245"/>
                    <a:pt x="355" y="251"/>
                    <a:pt x="348" y="251"/>
                  </a:cubicBezTo>
                  <a:cubicBezTo>
                    <a:pt x="30" y="251"/>
                    <a:pt x="30" y="251"/>
                    <a:pt x="30" y="251"/>
                  </a:cubicBezTo>
                  <a:cubicBezTo>
                    <a:pt x="27" y="251"/>
                    <a:pt x="24" y="254"/>
                    <a:pt x="24" y="258"/>
                  </a:cubicBezTo>
                  <a:cubicBezTo>
                    <a:pt x="24" y="298"/>
                    <a:pt x="24" y="298"/>
                    <a:pt x="24" y="298"/>
                  </a:cubicBezTo>
                  <a:cubicBezTo>
                    <a:pt x="24" y="302"/>
                    <a:pt x="27" y="305"/>
                    <a:pt x="30" y="305"/>
                  </a:cubicBezTo>
                  <a:cubicBezTo>
                    <a:pt x="91" y="305"/>
                    <a:pt x="91" y="305"/>
                    <a:pt x="91" y="305"/>
                  </a:cubicBezTo>
                  <a:cubicBezTo>
                    <a:pt x="97" y="305"/>
                    <a:pt x="103" y="310"/>
                    <a:pt x="103" y="317"/>
                  </a:cubicBezTo>
                  <a:cubicBezTo>
                    <a:pt x="103" y="324"/>
                    <a:pt x="97" y="329"/>
                    <a:pt x="91" y="329"/>
                  </a:cubicBezTo>
                  <a:cubicBezTo>
                    <a:pt x="30" y="329"/>
                    <a:pt x="30" y="329"/>
                    <a:pt x="30" y="329"/>
                  </a:cubicBezTo>
                  <a:cubicBezTo>
                    <a:pt x="13" y="329"/>
                    <a:pt x="0" y="315"/>
                    <a:pt x="0" y="29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41"/>
                    <a:pt x="13" y="227"/>
                    <a:pt x="30" y="227"/>
                  </a:cubicBezTo>
                  <a:cubicBezTo>
                    <a:pt x="336" y="227"/>
                    <a:pt x="336" y="227"/>
                    <a:pt x="336" y="227"/>
                  </a:cubicBezTo>
                  <a:cubicBezTo>
                    <a:pt x="336" y="208"/>
                    <a:pt x="336" y="208"/>
                    <a:pt x="336" y="208"/>
                  </a:cubicBezTo>
                  <a:cubicBezTo>
                    <a:pt x="336" y="194"/>
                    <a:pt x="347" y="182"/>
                    <a:pt x="360" y="182"/>
                  </a:cubicBezTo>
                  <a:cubicBezTo>
                    <a:pt x="367" y="182"/>
                    <a:pt x="367" y="182"/>
                    <a:pt x="367" y="182"/>
                  </a:cubicBezTo>
                  <a:cubicBezTo>
                    <a:pt x="367" y="52"/>
                    <a:pt x="367" y="52"/>
                    <a:pt x="367" y="52"/>
                  </a:cubicBezTo>
                  <a:cubicBezTo>
                    <a:pt x="367" y="23"/>
                    <a:pt x="393" y="0"/>
                    <a:pt x="425" y="0"/>
                  </a:cubicBezTo>
                  <a:cubicBezTo>
                    <a:pt x="466" y="0"/>
                    <a:pt x="466" y="0"/>
                    <a:pt x="466" y="0"/>
                  </a:cubicBezTo>
                  <a:cubicBezTo>
                    <a:pt x="476" y="0"/>
                    <a:pt x="489" y="0"/>
                    <a:pt x="555" y="139"/>
                  </a:cubicBezTo>
                  <a:cubicBezTo>
                    <a:pt x="586" y="205"/>
                    <a:pt x="614" y="271"/>
                    <a:pt x="614" y="272"/>
                  </a:cubicBezTo>
                  <a:cubicBezTo>
                    <a:pt x="615" y="274"/>
                    <a:pt x="615" y="275"/>
                    <a:pt x="615" y="277"/>
                  </a:cubicBezTo>
                  <a:cubicBezTo>
                    <a:pt x="615" y="306"/>
                    <a:pt x="589" y="329"/>
                    <a:pt x="557" y="329"/>
                  </a:cubicBezTo>
                  <a:close/>
                  <a:moveTo>
                    <a:pt x="398" y="329"/>
                  </a:moveTo>
                  <a:cubicBezTo>
                    <a:pt x="360" y="329"/>
                    <a:pt x="360" y="329"/>
                    <a:pt x="360" y="329"/>
                  </a:cubicBezTo>
                  <a:cubicBezTo>
                    <a:pt x="359" y="329"/>
                    <a:pt x="359" y="329"/>
                    <a:pt x="359" y="329"/>
                  </a:cubicBezTo>
                  <a:cubicBezTo>
                    <a:pt x="358" y="329"/>
                    <a:pt x="358" y="329"/>
                    <a:pt x="358" y="329"/>
                  </a:cubicBezTo>
                  <a:cubicBezTo>
                    <a:pt x="228" y="329"/>
                    <a:pt x="228" y="329"/>
                    <a:pt x="228" y="329"/>
                  </a:cubicBezTo>
                  <a:cubicBezTo>
                    <a:pt x="221" y="329"/>
                    <a:pt x="216" y="324"/>
                    <a:pt x="216" y="317"/>
                  </a:cubicBezTo>
                  <a:cubicBezTo>
                    <a:pt x="216" y="310"/>
                    <a:pt x="221" y="305"/>
                    <a:pt x="228" y="305"/>
                  </a:cubicBezTo>
                  <a:cubicBezTo>
                    <a:pt x="357" y="305"/>
                    <a:pt x="357" y="305"/>
                    <a:pt x="357" y="305"/>
                  </a:cubicBezTo>
                  <a:cubicBezTo>
                    <a:pt x="358" y="305"/>
                    <a:pt x="358" y="305"/>
                    <a:pt x="358" y="305"/>
                  </a:cubicBezTo>
                  <a:cubicBezTo>
                    <a:pt x="359" y="305"/>
                    <a:pt x="359" y="305"/>
                    <a:pt x="360" y="305"/>
                  </a:cubicBezTo>
                  <a:cubicBezTo>
                    <a:pt x="360" y="305"/>
                    <a:pt x="360" y="305"/>
                    <a:pt x="360" y="305"/>
                  </a:cubicBezTo>
                  <a:cubicBezTo>
                    <a:pt x="398" y="305"/>
                    <a:pt x="398" y="305"/>
                    <a:pt x="398" y="305"/>
                  </a:cubicBezTo>
                  <a:cubicBezTo>
                    <a:pt x="404" y="305"/>
                    <a:pt x="410" y="310"/>
                    <a:pt x="410" y="317"/>
                  </a:cubicBezTo>
                  <a:cubicBezTo>
                    <a:pt x="410" y="324"/>
                    <a:pt x="404" y="329"/>
                    <a:pt x="398" y="329"/>
                  </a:cubicBezTo>
                  <a:close/>
                  <a:moveTo>
                    <a:pt x="490" y="182"/>
                  </a:moveTo>
                  <a:cubicBezTo>
                    <a:pt x="439" y="182"/>
                    <a:pt x="439" y="182"/>
                    <a:pt x="439" y="182"/>
                  </a:cubicBezTo>
                  <a:cubicBezTo>
                    <a:pt x="423" y="182"/>
                    <a:pt x="410" y="171"/>
                    <a:pt x="410" y="157"/>
                  </a:cubicBezTo>
                  <a:cubicBezTo>
                    <a:pt x="410" y="81"/>
                    <a:pt x="410" y="81"/>
                    <a:pt x="410" y="81"/>
                  </a:cubicBezTo>
                  <a:cubicBezTo>
                    <a:pt x="410" y="66"/>
                    <a:pt x="423" y="55"/>
                    <a:pt x="439" y="55"/>
                  </a:cubicBezTo>
                  <a:cubicBezTo>
                    <a:pt x="455" y="55"/>
                    <a:pt x="455" y="55"/>
                    <a:pt x="455" y="55"/>
                  </a:cubicBezTo>
                  <a:cubicBezTo>
                    <a:pt x="463" y="55"/>
                    <a:pt x="473" y="55"/>
                    <a:pt x="519" y="151"/>
                  </a:cubicBezTo>
                  <a:cubicBezTo>
                    <a:pt x="520" y="153"/>
                    <a:pt x="520" y="155"/>
                    <a:pt x="520" y="157"/>
                  </a:cubicBezTo>
                  <a:cubicBezTo>
                    <a:pt x="520" y="171"/>
                    <a:pt x="507" y="182"/>
                    <a:pt x="490" y="182"/>
                  </a:cubicBezTo>
                  <a:close/>
                  <a:moveTo>
                    <a:pt x="434" y="156"/>
                  </a:moveTo>
                  <a:cubicBezTo>
                    <a:pt x="434" y="157"/>
                    <a:pt x="436" y="158"/>
                    <a:pt x="439" y="158"/>
                  </a:cubicBezTo>
                  <a:cubicBezTo>
                    <a:pt x="490" y="158"/>
                    <a:pt x="490" y="158"/>
                    <a:pt x="490" y="158"/>
                  </a:cubicBezTo>
                  <a:cubicBezTo>
                    <a:pt x="492" y="158"/>
                    <a:pt x="494" y="158"/>
                    <a:pt x="495" y="157"/>
                  </a:cubicBezTo>
                  <a:cubicBezTo>
                    <a:pt x="479" y="124"/>
                    <a:pt x="459" y="88"/>
                    <a:pt x="452" y="79"/>
                  </a:cubicBezTo>
                  <a:cubicBezTo>
                    <a:pt x="439" y="79"/>
                    <a:pt x="439" y="79"/>
                    <a:pt x="439" y="79"/>
                  </a:cubicBezTo>
                  <a:cubicBezTo>
                    <a:pt x="436" y="79"/>
                    <a:pt x="434" y="80"/>
                    <a:pt x="434" y="81"/>
                  </a:cubicBezTo>
                  <a:lnTo>
                    <a:pt x="434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8" name="Freeform 18"/>
            <p:cNvSpPr>
              <a:spLocks/>
            </p:cNvSpPr>
            <p:nvPr/>
          </p:nvSpPr>
          <p:spPr bwMode="auto">
            <a:xfrm>
              <a:off x="2140" y="1821"/>
              <a:ext cx="600" cy="71"/>
            </a:xfrm>
            <a:custGeom>
              <a:avLst/>
              <a:gdLst>
                <a:gd name="T0" fmla="*/ 15 w 253"/>
                <a:gd name="T1" fmla="*/ 30 h 30"/>
                <a:gd name="T2" fmla="*/ 238 w 253"/>
                <a:gd name="T3" fmla="*/ 30 h 30"/>
                <a:gd name="T4" fmla="*/ 253 w 253"/>
                <a:gd name="T5" fmla="*/ 15 h 30"/>
                <a:gd name="T6" fmla="*/ 238 w 253"/>
                <a:gd name="T7" fmla="*/ 0 h 30"/>
                <a:gd name="T8" fmla="*/ 15 w 253"/>
                <a:gd name="T9" fmla="*/ 0 h 30"/>
                <a:gd name="T10" fmla="*/ 0 w 253"/>
                <a:gd name="T11" fmla="*/ 15 h 30"/>
                <a:gd name="T12" fmla="*/ 15 w 25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30">
                  <a:moveTo>
                    <a:pt x="15" y="30"/>
                  </a:moveTo>
                  <a:cubicBezTo>
                    <a:pt x="238" y="30"/>
                    <a:pt x="238" y="30"/>
                    <a:pt x="238" y="30"/>
                  </a:cubicBezTo>
                  <a:cubicBezTo>
                    <a:pt x="247" y="30"/>
                    <a:pt x="253" y="23"/>
                    <a:pt x="253" y="15"/>
                  </a:cubicBezTo>
                  <a:cubicBezTo>
                    <a:pt x="253" y="6"/>
                    <a:pt x="247" y="0"/>
                    <a:pt x="23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23"/>
                    <a:pt x="6" y="30"/>
                    <a:pt x="15" y="3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2019" y="2085"/>
              <a:ext cx="721" cy="71"/>
            </a:xfrm>
            <a:custGeom>
              <a:avLst/>
              <a:gdLst>
                <a:gd name="T0" fmla="*/ 304 w 304"/>
                <a:gd name="T1" fmla="*/ 15 h 30"/>
                <a:gd name="T2" fmla="*/ 289 w 304"/>
                <a:gd name="T3" fmla="*/ 0 h 30"/>
                <a:gd name="T4" fmla="*/ 15 w 304"/>
                <a:gd name="T5" fmla="*/ 0 h 30"/>
                <a:gd name="T6" fmla="*/ 0 w 304"/>
                <a:gd name="T7" fmla="*/ 15 h 30"/>
                <a:gd name="T8" fmla="*/ 15 w 304"/>
                <a:gd name="T9" fmla="*/ 30 h 30"/>
                <a:gd name="T10" fmla="*/ 289 w 304"/>
                <a:gd name="T11" fmla="*/ 30 h 30"/>
                <a:gd name="T12" fmla="*/ 304 w 304"/>
                <a:gd name="T1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">
                  <a:moveTo>
                    <a:pt x="304" y="15"/>
                  </a:moveTo>
                  <a:cubicBezTo>
                    <a:pt x="304" y="7"/>
                    <a:pt x="298" y="0"/>
                    <a:pt x="28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24"/>
                    <a:pt x="6" y="30"/>
                    <a:pt x="15" y="30"/>
                  </a:cubicBezTo>
                  <a:cubicBezTo>
                    <a:pt x="289" y="30"/>
                    <a:pt x="289" y="30"/>
                    <a:pt x="289" y="30"/>
                  </a:cubicBezTo>
                  <a:cubicBezTo>
                    <a:pt x="298" y="30"/>
                    <a:pt x="304" y="24"/>
                    <a:pt x="304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70" name="Freeform 20"/>
            <p:cNvSpPr>
              <a:spLocks/>
            </p:cNvSpPr>
            <p:nvPr/>
          </p:nvSpPr>
          <p:spPr bwMode="auto">
            <a:xfrm>
              <a:off x="2292" y="1954"/>
              <a:ext cx="586" cy="71"/>
            </a:xfrm>
            <a:custGeom>
              <a:avLst/>
              <a:gdLst>
                <a:gd name="T0" fmla="*/ 0 w 247"/>
                <a:gd name="T1" fmla="*/ 15 h 30"/>
                <a:gd name="T2" fmla="*/ 15 w 247"/>
                <a:gd name="T3" fmla="*/ 30 h 30"/>
                <a:gd name="T4" fmla="*/ 232 w 247"/>
                <a:gd name="T5" fmla="*/ 30 h 30"/>
                <a:gd name="T6" fmla="*/ 247 w 247"/>
                <a:gd name="T7" fmla="*/ 15 h 30"/>
                <a:gd name="T8" fmla="*/ 232 w 247"/>
                <a:gd name="T9" fmla="*/ 0 h 30"/>
                <a:gd name="T10" fmla="*/ 15 w 247"/>
                <a:gd name="T11" fmla="*/ 0 h 30"/>
                <a:gd name="T12" fmla="*/ 0 w 247"/>
                <a:gd name="T1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0">
                  <a:moveTo>
                    <a:pt x="0" y="15"/>
                  </a:moveTo>
                  <a:cubicBezTo>
                    <a:pt x="0" y="24"/>
                    <a:pt x="9" y="30"/>
                    <a:pt x="15" y="30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39" y="30"/>
                    <a:pt x="247" y="24"/>
                    <a:pt x="247" y="15"/>
                  </a:cubicBezTo>
                  <a:cubicBezTo>
                    <a:pt x="247" y="7"/>
                    <a:pt x="239" y="0"/>
                    <a:pt x="23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0" y="7"/>
                    <a:pt x="0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71" name="Freeform 21"/>
            <p:cNvSpPr>
              <a:spLocks/>
            </p:cNvSpPr>
            <p:nvPr/>
          </p:nvSpPr>
          <p:spPr bwMode="auto">
            <a:xfrm>
              <a:off x="2354" y="1721"/>
              <a:ext cx="725" cy="431"/>
            </a:xfrm>
            <a:custGeom>
              <a:avLst/>
              <a:gdLst>
                <a:gd name="T0" fmla="*/ 294 w 306"/>
                <a:gd name="T1" fmla="*/ 181 h 181"/>
                <a:gd name="T2" fmla="*/ 282 w 306"/>
                <a:gd name="T3" fmla="*/ 169 h 181"/>
                <a:gd name="T4" fmla="*/ 282 w 306"/>
                <a:gd name="T5" fmla="*/ 69 h 181"/>
                <a:gd name="T6" fmla="*/ 274 w 306"/>
                <a:gd name="T7" fmla="*/ 30 h 181"/>
                <a:gd name="T8" fmla="*/ 239 w 306"/>
                <a:gd name="T9" fmla="*/ 24 h 181"/>
                <a:gd name="T10" fmla="*/ 236 w 306"/>
                <a:gd name="T11" fmla="*/ 24 h 181"/>
                <a:gd name="T12" fmla="*/ 12 w 306"/>
                <a:gd name="T13" fmla="*/ 24 h 181"/>
                <a:gd name="T14" fmla="*/ 0 w 306"/>
                <a:gd name="T15" fmla="*/ 12 h 181"/>
                <a:gd name="T16" fmla="*/ 12 w 306"/>
                <a:gd name="T17" fmla="*/ 0 h 181"/>
                <a:gd name="T18" fmla="*/ 239 w 306"/>
                <a:gd name="T19" fmla="*/ 0 h 181"/>
                <a:gd name="T20" fmla="*/ 291 w 306"/>
                <a:gd name="T21" fmla="*/ 13 h 181"/>
                <a:gd name="T22" fmla="*/ 306 w 306"/>
                <a:gd name="T23" fmla="*/ 69 h 181"/>
                <a:gd name="T24" fmla="*/ 306 w 306"/>
                <a:gd name="T25" fmla="*/ 169 h 181"/>
                <a:gd name="T26" fmla="*/ 294 w 306"/>
                <a:gd name="T2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181">
                  <a:moveTo>
                    <a:pt x="294" y="181"/>
                  </a:moveTo>
                  <a:cubicBezTo>
                    <a:pt x="288" y="181"/>
                    <a:pt x="282" y="176"/>
                    <a:pt x="282" y="169"/>
                  </a:cubicBezTo>
                  <a:cubicBezTo>
                    <a:pt x="282" y="69"/>
                    <a:pt x="282" y="69"/>
                    <a:pt x="282" y="69"/>
                  </a:cubicBezTo>
                  <a:cubicBezTo>
                    <a:pt x="282" y="49"/>
                    <a:pt x="279" y="35"/>
                    <a:pt x="274" y="30"/>
                  </a:cubicBezTo>
                  <a:cubicBezTo>
                    <a:pt x="268" y="24"/>
                    <a:pt x="257" y="24"/>
                    <a:pt x="239" y="24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59" y="0"/>
                    <a:pt x="278" y="0"/>
                    <a:pt x="291" y="13"/>
                  </a:cubicBezTo>
                  <a:cubicBezTo>
                    <a:pt x="302" y="23"/>
                    <a:pt x="306" y="41"/>
                    <a:pt x="306" y="69"/>
                  </a:cubicBezTo>
                  <a:cubicBezTo>
                    <a:pt x="306" y="169"/>
                    <a:pt x="306" y="169"/>
                    <a:pt x="306" y="169"/>
                  </a:cubicBezTo>
                  <a:cubicBezTo>
                    <a:pt x="306" y="176"/>
                    <a:pt x="301" y="181"/>
                    <a:pt x="294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414131" y="6060127"/>
            <a:ext cx="1815367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Liable when </a:t>
            </a:r>
            <a:r>
              <a:rPr lang="en-AU" sz="1400" b="1" dirty="0" smtClean="0">
                <a:solidFill>
                  <a:srgbClr val="4D4D4F"/>
                </a:solidFill>
                <a:latin typeface="Arial Narrow"/>
              </a:rPr>
              <a:t>changing lanes</a:t>
            </a: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331530" y="6060128"/>
            <a:ext cx="1072409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14.1%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43591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9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Crash Australia 2016</a:t>
            </a:r>
          </a:p>
          <a:p>
            <a:pPr lvl="1"/>
            <a:r>
              <a:rPr lang="en-AU" sz="1800" b="1" dirty="0" smtClean="0"/>
              <a:t>Summary of findings </a:t>
            </a:r>
            <a:r>
              <a:rPr lang="en-AU" b="1" dirty="0" smtClean="0"/>
              <a:t>MECHANICAL (7.2%)</a:t>
            </a:r>
            <a:endParaRPr lang="en-AU" b="1" dirty="0"/>
          </a:p>
        </p:txBody>
      </p:sp>
      <p:sp>
        <p:nvSpPr>
          <p:cNvPr id="3" name="Rectangle 2"/>
          <p:cNvSpPr/>
          <p:nvPr/>
        </p:nvSpPr>
        <p:spPr>
          <a:xfrm>
            <a:off x="5737040" y="4566485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0119" y="4587468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1674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139" y="4615367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78058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3563" y="5356347"/>
            <a:ext cx="1341568" cy="366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FIRE</a:t>
            </a:r>
            <a:r>
              <a:rPr lang="en-AU" sz="1400" dirty="0" smtClean="0">
                <a:solidFill>
                  <a:srgbClr val="19191A"/>
                </a:solidFill>
                <a:latin typeface="Arial Narrow"/>
              </a:rPr>
              <a:t> – Mechanical / Electrical</a:t>
            </a: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.</a:t>
            </a:r>
            <a:endParaRPr lang="en-AU" sz="1400" dirty="0" smtClean="0">
              <a:solidFill>
                <a:srgbClr val="4D4D4F"/>
              </a:solidFill>
              <a:latin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7040" y="5327620"/>
            <a:ext cx="1632872" cy="549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4D4D4F"/>
                </a:solidFill>
                <a:latin typeface="Arial Narrow"/>
              </a:rPr>
              <a:t>Turntable</a:t>
            </a: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 / hoist failure – incorrect 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coupling, wear &amp; tear.</a:t>
            </a: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8589" y="5276157"/>
            <a:ext cx="1091646" cy="366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Wheel security / 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Bearing failure</a:t>
            </a: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875" y="5693874"/>
            <a:ext cx="1838165" cy="549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4D4D4F"/>
                </a:solidFill>
                <a:latin typeface="Arial Narrow"/>
              </a:rPr>
              <a:t>Tyre Failure </a:t>
            </a: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due to over / under inflation, heat, road conditions, defects etc.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77863" y="5367721"/>
            <a:ext cx="1498808" cy="1831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4D4D4F"/>
                </a:solidFill>
                <a:latin typeface="Arial Narrow"/>
              </a:rPr>
              <a:t>BRAKE / Steer</a:t>
            </a: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 failure.</a:t>
            </a: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5610" y="4806291"/>
            <a:ext cx="1072409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20.7%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6478" y="4782029"/>
            <a:ext cx="1072409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16.8%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1037" y="4782029"/>
            <a:ext cx="862416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7.3%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552" y="4883790"/>
            <a:ext cx="1788952" cy="7848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6000" b="1" dirty="0" smtClean="0">
                <a:solidFill>
                  <a:srgbClr val="00874A"/>
                </a:solidFill>
                <a:latin typeface="Arial Narrow"/>
              </a:rPr>
              <a:t>32.6%</a:t>
            </a:r>
            <a:endParaRPr lang="en-AU" sz="60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96050" y="4782029"/>
            <a:ext cx="862416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1.2%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grpSp>
        <p:nvGrpSpPr>
          <p:cNvPr id="30" name="Group 21"/>
          <p:cNvGrpSpPr>
            <a:grpSpLocks noChangeAspect="1"/>
          </p:cNvGrpSpPr>
          <p:nvPr/>
        </p:nvGrpSpPr>
        <p:grpSpPr bwMode="auto">
          <a:xfrm>
            <a:off x="704083" y="3487787"/>
            <a:ext cx="752475" cy="1000125"/>
            <a:chOff x="2643" y="1843"/>
            <a:chExt cx="474" cy="630"/>
          </a:xfrm>
          <a:solidFill>
            <a:schemeClr val="tx2"/>
          </a:solidFill>
        </p:grpSpPr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2693" y="1843"/>
              <a:ext cx="374" cy="126"/>
            </a:xfrm>
            <a:custGeom>
              <a:avLst/>
              <a:gdLst>
                <a:gd name="T0" fmla="*/ 14 w 156"/>
                <a:gd name="T1" fmla="*/ 14 h 53"/>
                <a:gd name="T2" fmla="*/ 142 w 156"/>
                <a:gd name="T3" fmla="*/ 14 h 53"/>
                <a:gd name="T4" fmla="*/ 142 w 156"/>
                <a:gd name="T5" fmla="*/ 48 h 53"/>
                <a:gd name="T6" fmla="*/ 156 w 156"/>
                <a:gd name="T7" fmla="*/ 53 h 53"/>
                <a:gd name="T8" fmla="*/ 156 w 156"/>
                <a:gd name="T9" fmla="*/ 0 h 53"/>
                <a:gd name="T10" fmla="*/ 0 w 156"/>
                <a:gd name="T11" fmla="*/ 0 h 53"/>
                <a:gd name="T12" fmla="*/ 0 w 156"/>
                <a:gd name="T13" fmla="*/ 53 h 53"/>
                <a:gd name="T14" fmla="*/ 14 w 156"/>
                <a:gd name="T15" fmla="*/ 48 h 53"/>
                <a:gd name="T16" fmla="*/ 14 w 156"/>
                <a:gd name="T17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53">
                  <a:moveTo>
                    <a:pt x="14" y="14"/>
                  </a:moveTo>
                  <a:cubicBezTo>
                    <a:pt x="142" y="14"/>
                    <a:pt x="142" y="14"/>
                    <a:pt x="142" y="14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7" y="48"/>
                    <a:pt x="152" y="50"/>
                    <a:pt x="156" y="53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0"/>
                    <a:pt x="9" y="48"/>
                    <a:pt x="14" y="48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2787" y="2256"/>
              <a:ext cx="186" cy="28"/>
            </a:xfrm>
            <a:custGeom>
              <a:avLst/>
              <a:gdLst>
                <a:gd name="T0" fmla="*/ 72 w 78"/>
                <a:gd name="T1" fmla="*/ 12 h 12"/>
                <a:gd name="T2" fmla="*/ 6 w 78"/>
                <a:gd name="T3" fmla="*/ 12 h 12"/>
                <a:gd name="T4" fmla="*/ 0 w 78"/>
                <a:gd name="T5" fmla="*/ 6 h 12"/>
                <a:gd name="T6" fmla="*/ 6 w 78"/>
                <a:gd name="T7" fmla="*/ 0 h 12"/>
                <a:gd name="T8" fmla="*/ 72 w 78"/>
                <a:gd name="T9" fmla="*/ 0 h 12"/>
                <a:gd name="T10" fmla="*/ 78 w 78"/>
                <a:gd name="T11" fmla="*/ 6 h 12"/>
                <a:gd name="T12" fmla="*/ 72 w 7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2">
                  <a:moveTo>
                    <a:pt x="7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6" y="0"/>
                    <a:pt x="78" y="2"/>
                    <a:pt x="78" y="6"/>
                  </a:cubicBezTo>
                  <a:cubicBezTo>
                    <a:pt x="78" y="9"/>
                    <a:pt x="76" y="12"/>
                    <a:pt x="72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2643" y="1986"/>
              <a:ext cx="474" cy="296"/>
            </a:xfrm>
            <a:custGeom>
              <a:avLst/>
              <a:gdLst>
                <a:gd name="T0" fmla="*/ 192 w 198"/>
                <a:gd name="T1" fmla="*/ 40 h 124"/>
                <a:gd name="T2" fmla="*/ 178 w 198"/>
                <a:gd name="T3" fmla="*/ 40 h 124"/>
                <a:gd name="T4" fmla="*/ 178 w 198"/>
                <a:gd name="T5" fmla="*/ 15 h 124"/>
                <a:gd name="T6" fmla="*/ 163 w 198"/>
                <a:gd name="T7" fmla="*/ 0 h 124"/>
                <a:gd name="T8" fmla="*/ 36 w 198"/>
                <a:gd name="T9" fmla="*/ 0 h 124"/>
                <a:gd name="T10" fmla="*/ 21 w 198"/>
                <a:gd name="T11" fmla="*/ 15 h 124"/>
                <a:gd name="T12" fmla="*/ 21 w 198"/>
                <a:gd name="T13" fmla="*/ 40 h 124"/>
                <a:gd name="T14" fmla="*/ 6 w 198"/>
                <a:gd name="T15" fmla="*/ 40 h 124"/>
                <a:gd name="T16" fmla="*/ 0 w 198"/>
                <a:gd name="T17" fmla="*/ 46 h 124"/>
                <a:gd name="T18" fmla="*/ 0 w 198"/>
                <a:gd name="T19" fmla="*/ 82 h 124"/>
                <a:gd name="T20" fmla="*/ 6 w 198"/>
                <a:gd name="T21" fmla="*/ 88 h 124"/>
                <a:gd name="T22" fmla="*/ 21 w 198"/>
                <a:gd name="T23" fmla="*/ 88 h 124"/>
                <a:gd name="T24" fmla="*/ 21 w 198"/>
                <a:gd name="T25" fmla="*/ 124 h 124"/>
                <a:gd name="T26" fmla="*/ 35 w 198"/>
                <a:gd name="T27" fmla="*/ 124 h 124"/>
                <a:gd name="T28" fmla="*/ 35 w 198"/>
                <a:gd name="T29" fmla="*/ 90 h 124"/>
                <a:gd name="T30" fmla="*/ 164 w 198"/>
                <a:gd name="T31" fmla="*/ 90 h 124"/>
                <a:gd name="T32" fmla="*/ 164 w 198"/>
                <a:gd name="T33" fmla="*/ 124 h 124"/>
                <a:gd name="T34" fmla="*/ 178 w 198"/>
                <a:gd name="T35" fmla="*/ 124 h 124"/>
                <a:gd name="T36" fmla="*/ 178 w 198"/>
                <a:gd name="T37" fmla="*/ 88 h 124"/>
                <a:gd name="T38" fmla="*/ 192 w 198"/>
                <a:gd name="T39" fmla="*/ 88 h 124"/>
                <a:gd name="T40" fmla="*/ 198 w 198"/>
                <a:gd name="T41" fmla="*/ 82 h 124"/>
                <a:gd name="T42" fmla="*/ 198 w 198"/>
                <a:gd name="T43" fmla="*/ 46 h 124"/>
                <a:gd name="T44" fmla="*/ 192 w 198"/>
                <a:gd name="T45" fmla="*/ 40 h 124"/>
                <a:gd name="T46" fmla="*/ 36 w 198"/>
                <a:gd name="T47" fmla="*/ 14 h 124"/>
                <a:gd name="T48" fmla="*/ 163 w 198"/>
                <a:gd name="T49" fmla="*/ 14 h 124"/>
                <a:gd name="T50" fmla="*/ 164 w 198"/>
                <a:gd name="T51" fmla="*/ 15 h 124"/>
                <a:gd name="T52" fmla="*/ 164 w 198"/>
                <a:gd name="T53" fmla="*/ 23 h 124"/>
                <a:gd name="T54" fmla="*/ 35 w 198"/>
                <a:gd name="T55" fmla="*/ 23 h 124"/>
                <a:gd name="T56" fmla="*/ 35 w 198"/>
                <a:gd name="T57" fmla="*/ 15 h 124"/>
                <a:gd name="T58" fmla="*/ 36 w 198"/>
                <a:gd name="T59" fmla="*/ 14 h 124"/>
                <a:gd name="T60" fmla="*/ 12 w 198"/>
                <a:gd name="T61" fmla="*/ 76 h 124"/>
                <a:gd name="T62" fmla="*/ 12 w 198"/>
                <a:gd name="T63" fmla="*/ 52 h 124"/>
                <a:gd name="T64" fmla="*/ 21 w 198"/>
                <a:gd name="T65" fmla="*/ 52 h 124"/>
                <a:gd name="T66" fmla="*/ 21 w 198"/>
                <a:gd name="T67" fmla="*/ 76 h 124"/>
                <a:gd name="T68" fmla="*/ 12 w 198"/>
                <a:gd name="T69" fmla="*/ 76 h 124"/>
                <a:gd name="T70" fmla="*/ 35 w 198"/>
                <a:gd name="T71" fmla="*/ 76 h 124"/>
                <a:gd name="T72" fmla="*/ 35 w 198"/>
                <a:gd name="T73" fmla="*/ 37 h 124"/>
                <a:gd name="T74" fmla="*/ 164 w 198"/>
                <a:gd name="T75" fmla="*/ 37 h 124"/>
                <a:gd name="T76" fmla="*/ 164 w 198"/>
                <a:gd name="T77" fmla="*/ 76 h 124"/>
                <a:gd name="T78" fmla="*/ 35 w 198"/>
                <a:gd name="T79" fmla="*/ 76 h 124"/>
                <a:gd name="T80" fmla="*/ 186 w 198"/>
                <a:gd name="T81" fmla="*/ 76 h 124"/>
                <a:gd name="T82" fmla="*/ 178 w 198"/>
                <a:gd name="T83" fmla="*/ 76 h 124"/>
                <a:gd name="T84" fmla="*/ 178 w 198"/>
                <a:gd name="T85" fmla="*/ 52 h 124"/>
                <a:gd name="T86" fmla="*/ 186 w 198"/>
                <a:gd name="T87" fmla="*/ 52 h 124"/>
                <a:gd name="T88" fmla="*/ 186 w 198"/>
                <a:gd name="T89" fmla="*/ 7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124">
                  <a:moveTo>
                    <a:pt x="192" y="40"/>
                  </a:moveTo>
                  <a:cubicBezTo>
                    <a:pt x="178" y="40"/>
                    <a:pt x="178" y="40"/>
                    <a:pt x="178" y="40"/>
                  </a:cubicBezTo>
                  <a:cubicBezTo>
                    <a:pt x="178" y="15"/>
                    <a:pt x="178" y="15"/>
                    <a:pt x="178" y="15"/>
                  </a:cubicBezTo>
                  <a:cubicBezTo>
                    <a:pt x="178" y="7"/>
                    <a:pt x="171" y="0"/>
                    <a:pt x="16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8" y="0"/>
                    <a:pt x="21" y="7"/>
                    <a:pt x="21" y="1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3" y="40"/>
                    <a:pt x="0" y="43"/>
                    <a:pt x="0" y="4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5"/>
                    <a:pt x="3" y="88"/>
                    <a:pt x="6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124"/>
                    <a:pt x="21" y="124"/>
                    <a:pt x="21" y="124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4" y="124"/>
                    <a:pt x="164" y="124"/>
                    <a:pt x="164" y="124"/>
                  </a:cubicBezTo>
                  <a:cubicBezTo>
                    <a:pt x="178" y="124"/>
                    <a:pt x="178" y="124"/>
                    <a:pt x="178" y="124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6" y="88"/>
                    <a:pt x="198" y="85"/>
                    <a:pt x="198" y="82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8" y="43"/>
                    <a:pt x="196" y="40"/>
                    <a:pt x="192" y="40"/>
                  </a:cubicBezTo>
                  <a:close/>
                  <a:moveTo>
                    <a:pt x="36" y="14"/>
                  </a:move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4" y="15"/>
                    <a:pt x="164" y="15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6" y="14"/>
                  </a:cubicBezTo>
                  <a:close/>
                  <a:moveTo>
                    <a:pt x="12" y="76"/>
                  </a:moveTo>
                  <a:cubicBezTo>
                    <a:pt x="12" y="52"/>
                    <a:pt x="12" y="52"/>
                    <a:pt x="1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76"/>
                    <a:pt x="21" y="76"/>
                    <a:pt x="21" y="76"/>
                  </a:cubicBezTo>
                  <a:lnTo>
                    <a:pt x="12" y="76"/>
                  </a:lnTo>
                  <a:close/>
                  <a:moveTo>
                    <a:pt x="35" y="76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76"/>
                    <a:pt x="164" y="76"/>
                    <a:pt x="164" y="76"/>
                  </a:cubicBezTo>
                  <a:lnTo>
                    <a:pt x="35" y="76"/>
                  </a:lnTo>
                  <a:close/>
                  <a:moveTo>
                    <a:pt x="186" y="76"/>
                  </a:moveTo>
                  <a:cubicBezTo>
                    <a:pt x="178" y="76"/>
                    <a:pt x="178" y="76"/>
                    <a:pt x="178" y="76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86" y="52"/>
                    <a:pt x="186" y="52"/>
                    <a:pt x="186" y="52"/>
                  </a:cubicBezTo>
                  <a:lnTo>
                    <a:pt x="18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2681" y="2313"/>
              <a:ext cx="400" cy="160"/>
            </a:xfrm>
            <a:custGeom>
              <a:avLst/>
              <a:gdLst>
                <a:gd name="T0" fmla="*/ 160 w 167"/>
                <a:gd name="T1" fmla="*/ 0 h 67"/>
                <a:gd name="T2" fmla="*/ 7 w 167"/>
                <a:gd name="T3" fmla="*/ 0 h 67"/>
                <a:gd name="T4" fmla="*/ 0 w 167"/>
                <a:gd name="T5" fmla="*/ 7 h 67"/>
                <a:gd name="T6" fmla="*/ 0 w 167"/>
                <a:gd name="T7" fmla="*/ 30 h 67"/>
                <a:gd name="T8" fmla="*/ 7 w 167"/>
                <a:gd name="T9" fmla="*/ 37 h 67"/>
                <a:gd name="T10" fmla="*/ 16 w 167"/>
                <a:gd name="T11" fmla="*/ 37 h 67"/>
                <a:gd name="T12" fmla="*/ 16 w 167"/>
                <a:gd name="T13" fmla="*/ 38 h 67"/>
                <a:gd name="T14" fmla="*/ 16 w 167"/>
                <a:gd name="T15" fmla="*/ 52 h 67"/>
                <a:gd name="T16" fmla="*/ 31 w 167"/>
                <a:gd name="T17" fmla="*/ 67 h 67"/>
                <a:gd name="T18" fmla="*/ 43 w 167"/>
                <a:gd name="T19" fmla="*/ 67 h 67"/>
                <a:gd name="T20" fmla="*/ 58 w 167"/>
                <a:gd name="T21" fmla="*/ 52 h 67"/>
                <a:gd name="T22" fmla="*/ 58 w 167"/>
                <a:gd name="T23" fmla="*/ 38 h 67"/>
                <a:gd name="T24" fmla="*/ 57 w 167"/>
                <a:gd name="T25" fmla="*/ 37 h 67"/>
                <a:gd name="T26" fmla="*/ 109 w 167"/>
                <a:gd name="T27" fmla="*/ 37 h 67"/>
                <a:gd name="T28" fmla="*/ 109 w 167"/>
                <a:gd name="T29" fmla="*/ 38 h 67"/>
                <a:gd name="T30" fmla="*/ 109 w 167"/>
                <a:gd name="T31" fmla="*/ 52 h 67"/>
                <a:gd name="T32" fmla="*/ 124 w 167"/>
                <a:gd name="T33" fmla="*/ 67 h 67"/>
                <a:gd name="T34" fmla="*/ 136 w 167"/>
                <a:gd name="T35" fmla="*/ 67 h 67"/>
                <a:gd name="T36" fmla="*/ 151 w 167"/>
                <a:gd name="T37" fmla="*/ 52 h 67"/>
                <a:gd name="T38" fmla="*/ 151 w 167"/>
                <a:gd name="T39" fmla="*/ 38 h 67"/>
                <a:gd name="T40" fmla="*/ 150 w 167"/>
                <a:gd name="T41" fmla="*/ 37 h 67"/>
                <a:gd name="T42" fmla="*/ 160 w 167"/>
                <a:gd name="T43" fmla="*/ 37 h 67"/>
                <a:gd name="T44" fmla="*/ 167 w 167"/>
                <a:gd name="T45" fmla="*/ 30 h 67"/>
                <a:gd name="T46" fmla="*/ 167 w 167"/>
                <a:gd name="T47" fmla="*/ 7 h 67"/>
                <a:gd name="T48" fmla="*/ 160 w 167"/>
                <a:gd name="T49" fmla="*/ 0 h 67"/>
                <a:gd name="T50" fmla="*/ 43 w 167"/>
                <a:gd name="T51" fmla="*/ 53 h 67"/>
                <a:gd name="T52" fmla="*/ 31 w 167"/>
                <a:gd name="T53" fmla="*/ 53 h 67"/>
                <a:gd name="T54" fmla="*/ 30 w 167"/>
                <a:gd name="T55" fmla="*/ 52 h 67"/>
                <a:gd name="T56" fmla="*/ 30 w 167"/>
                <a:gd name="T57" fmla="*/ 37 h 67"/>
                <a:gd name="T58" fmla="*/ 44 w 167"/>
                <a:gd name="T59" fmla="*/ 37 h 67"/>
                <a:gd name="T60" fmla="*/ 44 w 167"/>
                <a:gd name="T61" fmla="*/ 52 h 67"/>
                <a:gd name="T62" fmla="*/ 43 w 167"/>
                <a:gd name="T63" fmla="*/ 53 h 67"/>
                <a:gd name="T64" fmla="*/ 137 w 167"/>
                <a:gd name="T65" fmla="*/ 52 h 67"/>
                <a:gd name="T66" fmla="*/ 136 w 167"/>
                <a:gd name="T67" fmla="*/ 53 h 67"/>
                <a:gd name="T68" fmla="*/ 124 w 167"/>
                <a:gd name="T69" fmla="*/ 53 h 67"/>
                <a:gd name="T70" fmla="*/ 123 w 167"/>
                <a:gd name="T71" fmla="*/ 52 h 67"/>
                <a:gd name="T72" fmla="*/ 123 w 167"/>
                <a:gd name="T73" fmla="*/ 37 h 67"/>
                <a:gd name="T74" fmla="*/ 137 w 167"/>
                <a:gd name="T75" fmla="*/ 37 h 67"/>
                <a:gd name="T76" fmla="*/ 137 w 167"/>
                <a:gd name="T77" fmla="*/ 52 h 67"/>
                <a:gd name="T78" fmla="*/ 153 w 167"/>
                <a:gd name="T79" fmla="*/ 23 h 67"/>
                <a:gd name="T80" fmla="*/ 14 w 167"/>
                <a:gd name="T81" fmla="*/ 23 h 67"/>
                <a:gd name="T82" fmla="*/ 14 w 167"/>
                <a:gd name="T83" fmla="*/ 14 h 67"/>
                <a:gd name="T84" fmla="*/ 153 w 167"/>
                <a:gd name="T85" fmla="*/ 14 h 67"/>
                <a:gd name="T86" fmla="*/ 153 w 167"/>
                <a:gd name="T87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" h="67">
                  <a:moveTo>
                    <a:pt x="16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7"/>
                    <a:pt x="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8"/>
                    <a:pt x="16" y="3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0"/>
                    <a:pt x="23" y="67"/>
                    <a:pt x="31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51" y="67"/>
                    <a:pt x="58" y="60"/>
                    <a:pt x="58" y="52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7" y="37"/>
                    <a:pt x="57" y="37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09" y="37"/>
                    <a:pt x="109" y="38"/>
                    <a:pt x="109" y="38"/>
                  </a:cubicBezTo>
                  <a:cubicBezTo>
                    <a:pt x="109" y="52"/>
                    <a:pt x="109" y="52"/>
                    <a:pt x="109" y="52"/>
                  </a:cubicBezTo>
                  <a:cubicBezTo>
                    <a:pt x="109" y="60"/>
                    <a:pt x="116" y="67"/>
                    <a:pt x="124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44" y="67"/>
                    <a:pt x="151" y="60"/>
                    <a:pt x="151" y="52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51" y="38"/>
                    <a:pt x="151" y="37"/>
                    <a:pt x="150" y="37"/>
                  </a:cubicBezTo>
                  <a:cubicBezTo>
                    <a:pt x="160" y="37"/>
                    <a:pt x="160" y="37"/>
                    <a:pt x="160" y="37"/>
                  </a:cubicBezTo>
                  <a:cubicBezTo>
                    <a:pt x="164" y="37"/>
                    <a:pt x="167" y="34"/>
                    <a:pt x="167" y="30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67" y="3"/>
                    <a:pt x="164" y="0"/>
                    <a:pt x="160" y="0"/>
                  </a:cubicBezTo>
                  <a:close/>
                  <a:moveTo>
                    <a:pt x="43" y="53"/>
                  </a:move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0" y="53"/>
                    <a:pt x="30" y="52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3"/>
                    <a:pt x="43" y="53"/>
                    <a:pt x="43" y="53"/>
                  </a:cubicBezTo>
                  <a:close/>
                  <a:moveTo>
                    <a:pt x="137" y="52"/>
                  </a:moveTo>
                  <a:cubicBezTo>
                    <a:pt x="137" y="53"/>
                    <a:pt x="136" y="53"/>
                    <a:pt x="136" y="53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4" y="53"/>
                    <a:pt x="123" y="53"/>
                    <a:pt x="123" y="52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37" y="37"/>
                    <a:pt x="137" y="37"/>
                    <a:pt x="137" y="37"/>
                  </a:cubicBezTo>
                  <a:lnTo>
                    <a:pt x="137" y="52"/>
                  </a:lnTo>
                  <a:close/>
                  <a:moveTo>
                    <a:pt x="153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3" y="14"/>
                    <a:pt x="153" y="14"/>
                    <a:pt x="153" y="14"/>
                  </a:cubicBezTo>
                  <a:lnTo>
                    <a:pt x="15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52" name="Group 12"/>
          <p:cNvGrpSpPr>
            <a:grpSpLocks noChangeAspect="1"/>
          </p:cNvGrpSpPr>
          <p:nvPr/>
        </p:nvGrpSpPr>
        <p:grpSpPr bwMode="auto">
          <a:xfrm>
            <a:off x="7511432" y="3830918"/>
            <a:ext cx="1031651" cy="626947"/>
            <a:chOff x="3558" y="1714"/>
            <a:chExt cx="1504" cy="914"/>
          </a:xfrm>
          <a:solidFill>
            <a:schemeClr val="tx2"/>
          </a:solidFill>
        </p:grpSpPr>
        <p:sp>
          <p:nvSpPr>
            <p:cNvPr id="54" name="Freeform 13"/>
            <p:cNvSpPr>
              <a:spLocks noEditPoints="1"/>
            </p:cNvSpPr>
            <p:nvPr/>
          </p:nvSpPr>
          <p:spPr bwMode="auto">
            <a:xfrm>
              <a:off x="3558" y="1714"/>
              <a:ext cx="1504" cy="752"/>
            </a:xfrm>
            <a:custGeom>
              <a:avLst/>
              <a:gdLst>
                <a:gd name="T0" fmla="*/ 36 w 633"/>
                <a:gd name="T1" fmla="*/ 316 h 316"/>
                <a:gd name="T2" fmla="*/ 11 w 633"/>
                <a:gd name="T3" fmla="*/ 306 h 316"/>
                <a:gd name="T4" fmla="*/ 0 w 633"/>
                <a:gd name="T5" fmla="*/ 280 h 316"/>
                <a:gd name="T6" fmla="*/ 1 w 633"/>
                <a:gd name="T7" fmla="*/ 194 h 316"/>
                <a:gd name="T8" fmla="*/ 41 w 633"/>
                <a:gd name="T9" fmla="*/ 124 h 316"/>
                <a:gd name="T10" fmla="*/ 150 w 633"/>
                <a:gd name="T11" fmla="*/ 27 h 316"/>
                <a:gd name="T12" fmla="*/ 374 w 633"/>
                <a:gd name="T13" fmla="*/ 9 h 316"/>
                <a:gd name="T14" fmla="*/ 444 w 633"/>
                <a:gd name="T15" fmla="*/ 80 h 316"/>
                <a:gd name="T16" fmla="*/ 496 w 633"/>
                <a:gd name="T17" fmla="*/ 140 h 316"/>
                <a:gd name="T18" fmla="*/ 524 w 633"/>
                <a:gd name="T19" fmla="*/ 147 h 316"/>
                <a:gd name="T20" fmla="*/ 626 w 633"/>
                <a:gd name="T21" fmla="*/ 207 h 316"/>
                <a:gd name="T22" fmla="*/ 609 w 633"/>
                <a:gd name="T23" fmla="*/ 307 h 316"/>
                <a:gd name="T24" fmla="*/ 548 w 633"/>
                <a:gd name="T25" fmla="*/ 314 h 316"/>
                <a:gd name="T26" fmla="*/ 536 w 633"/>
                <a:gd name="T27" fmla="*/ 302 h 316"/>
                <a:gd name="T28" fmla="*/ 549 w 633"/>
                <a:gd name="T29" fmla="*/ 290 h 316"/>
                <a:gd name="T30" fmla="*/ 598 w 633"/>
                <a:gd name="T31" fmla="*/ 286 h 316"/>
                <a:gd name="T32" fmla="*/ 603 w 633"/>
                <a:gd name="T33" fmla="*/ 210 h 316"/>
                <a:gd name="T34" fmla="*/ 519 w 633"/>
                <a:gd name="T35" fmla="*/ 170 h 316"/>
                <a:gd name="T36" fmla="*/ 490 w 633"/>
                <a:gd name="T37" fmla="*/ 163 h 316"/>
                <a:gd name="T38" fmla="*/ 424 w 633"/>
                <a:gd name="T39" fmla="*/ 94 h 316"/>
                <a:gd name="T40" fmla="*/ 369 w 633"/>
                <a:gd name="T41" fmla="*/ 33 h 316"/>
                <a:gd name="T42" fmla="*/ 154 w 633"/>
                <a:gd name="T43" fmla="*/ 51 h 316"/>
                <a:gd name="T44" fmla="*/ 153 w 633"/>
                <a:gd name="T45" fmla="*/ 51 h 316"/>
                <a:gd name="T46" fmla="*/ 59 w 633"/>
                <a:gd name="T47" fmla="*/ 139 h 316"/>
                <a:gd name="T48" fmla="*/ 25 w 633"/>
                <a:gd name="T49" fmla="*/ 195 h 316"/>
                <a:gd name="T50" fmla="*/ 24 w 633"/>
                <a:gd name="T51" fmla="*/ 280 h 316"/>
                <a:gd name="T52" fmla="*/ 28 w 633"/>
                <a:gd name="T53" fmla="*/ 289 h 316"/>
                <a:gd name="T54" fmla="*/ 36 w 633"/>
                <a:gd name="T55" fmla="*/ 292 h 316"/>
                <a:gd name="T56" fmla="*/ 37 w 633"/>
                <a:gd name="T57" fmla="*/ 292 h 316"/>
                <a:gd name="T58" fmla="*/ 89 w 633"/>
                <a:gd name="T59" fmla="*/ 292 h 316"/>
                <a:gd name="T60" fmla="*/ 89 w 633"/>
                <a:gd name="T61" fmla="*/ 292 h 316"/>
                <a:gd name="T62" fmla="*/ 101 w 633"/>
                <a:gd name="T63" fmla="*/ 304 h 316"/>
                <a:gd name="T64" fmla="*/ 89 w 633"/>
                <a:gd name="T65" fmla="*/ 316 h 316"/>
                <a:gd name="T66" fmla="*/ 37 w 633"/>
                <a:gd name="T67" fmla="*/ 316 h 316"/>
                <a:gd name="T68" fmla="*/ 36 w 633"/>
                <a:gd name="T69" fmla="*/ 316 h 316"/>
                <a:gd name="T70" fmla="*/ 246 w 633"/>
                <a:gd name="T71" fmla="*/ 316 h 316"/>
                <a:gd name="T72" fmla="*/ 234 w 633"/>
                <a:gd name="T73" fmla="*/ 304 h 316"/>
                <a:gd name="T74" fmla="*/ 246 w 633"/>
                <a:gd name="T75" fmla="*/ 292 h 316"/>
                <a:gd name="T76" fmla="*/ 396 w 633"/>
                <a:gd name="T77" fmla="*/ 291 h 316"/>
                <a:gd name="T78" fmla="*/ 396 w 633"/>
                <a:gd name="T79" fmla="*/ 291 h 316"/>
                <a:gd name="T80" fmla="*/ 408 w 633"/>
                <a:gd name="T81" fmla="*/ 303 h 316"/>
                <a:gd name="T82" fmla="*/ 396 w 633"/>
                <a:gd name="T83" fmla="*/ 315 h 316"/>
                <a:gd name="T84" fmla="*/ 246 w 633"/>
                <a:gd name="T85" fmla="*/ 316 h 316"/>
                <a:gd name="T86" fmla="*/ 246 w 633"/>
                <a:gd name="T8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3" h="316">
                  <a:moveTo>
                    <a:pt x="36" y="316"/>
                  </a:moveTo>
                  <a:cubicBezTo>
                    <a:pt x="27" y="316"/>
                    <a:pt x="18" y="313"/>
                    <a:pt x="11" y="306"/>
                  </a:cubicBezTo>
                  <a:cubicBezTo>
                    <a:pt x="4" y="299"/>
                    <a:pt x="0" y="289"/>
                    <a:pt x="0" y="280"/>
                  </a:cubicBezTo>
                  <a:cubicBezTo>
                    <a:pt x="0" y="277"/>
                    <a:pt x="0" y="213"/>
                    <a:pt x="1" y="194"/>
                  </a:cubicBezTo>
                  <a:cubicBezTo>
                    <a:pt x="2" y="171"/>
                    <a:pt x="11" y="159"/>
                    <a:pt x="41" y="124"/>
                  </a:cubicBezTo>
                  <a:cubicBezTo>
                    <a:pt x="41" y="123"/>
                    <a:pt x="122" y="31"/>
                    <a:pt x="150" y="27"/>
                  </a:cubicBezTo>
                  <a:cubicBezTo>
                    <a:pt x="169" y="24"/>
                    <a:pt x="332" y="0"/>
                    <a:pt x="374" y="9"/>
                  </a:cubicBezTo>
                  <a:cubicBezTo>
                    <a:pt x="400" y="15"/>
                    <a:pt x="421" y="47"/>
                    <a:pt x="444" y="80"/>
                  </a:cubicBezTo>
                  <a:cubicBezTo>
                    <a:pt x="461" y="106"/>
                    <a:pt x="481" y="136"/>
                    <a:pt x="496" y="140"/>
                  </a:cubicBezTo>
                  <a:cubicBezTo>
                    <a:pt x="504" y="142"/>
                    <a:pt x="514" y="145"/>
                    <a:pt x="524" y="147"/>
                  </a:cubicBezTo>
                  <a:cubicBezTo>
                    <a:pt x="567" y="156"/>
                    <a:pt x="621" y="168"/>
                    <a:pt x="626" y="207"/>
                  </a:cubicBezTo>
                  <a:cubicBezTo>
                    <a:pt x="633" y="260"/>
                    <a:pt x="633" y="295"/>
                    <a:pt x="609" y="307"/>
                  </a:cubicBezTo>
                  <a:cubicBezTo>
                    <a:pt x="595" y="315"/>
                    <a:pt x="571" y="315"/>
                    <a:pt x="548" y="314"/>
                  </a:cubicBezTo>
                  <a:cubicBezTo>
                    <a:pt x="541" y="314"/>
                    <a:pt x="536" y="309"/>
                    <a:pt x="536" y="302"/>
                  </a:cubicBezTo>
                  <a:cubicBezTo>
                    <a:pt x="536" y="295"/>
                    <a:pt x="542" y="290"/>
                    <a:pt x="549" y="290"/>
                  </a:cubicBezTo>
                  <a:cubicBezTo>
                    <a:pt x="559" y="291"/>
                    <a:pt x="587" y="292"/>
                    <a:pt x="598" y="286"/>
                  </a:cubicBezTo>
                  <a:cubicBezTo>
                    <a:pt x="612" y="279"/>
                    <a:pt x="605" y="227"/>
                    <a:pt x="603" y="210"/>
                  </a:cubicBezTo>
                  <a:cubicBezTo>
                    <a:pt x="600" y="188"/>
                    <a:pt x="553" y="178"/>
                    <a:pt x="519" y="170"/>
                  </a:cubicBezTo>
                  <a:cubicBezTo>
                    <a:pt x="508" y="168"/>
                    <a:pt x="499" y="166"/>
                    <a:pt x="490" y="163"/>
                  </a:cubicBezTo>
                  <a:cubicBezTo>
                    <a:pt x="466" y="157"/>
                    <a:pt x="445" y="126"/>
                    <a:pt x="424" y="94"/>
                  </a:cubicBezTo>
                  <a:cubicBezTo>
                    <a:pt x="406" y="67"/>
                    <a:pt x="385" y="37"/>
                    <a:pt x="369" y="33"/>
                  </a:cubicBezTo>
                  <a:cubicBezTo>
                    <a:pt x="337" y="25"/>
                    <a:pt x="203" y="43"/>
                    <a:pt x="154" y="51"/>
                  </a:cubicBezTo>
                  <a:cubicBezTo>
                    <a:pt x="153" y="51"/>
                    <a:pt x="153" y="51"/>
                    <a:pt x="153" y="51"/>
                  </a:cubicBezTo>
                  <a:cubicBezTo>
                    <a:pt x="142" y="55"/>
                    <a:pt x="92" y="100"/>
                    <a:pt x="59" y="139"/>
                  </a:cubicBezTo>
                  <a:cubicBezTo>
                    <a:pt x="30" y="174"/>
                    <a:pt x="26" y="181"/>
                    <a:pt x="25" y="195"/>
                  </a:cubicBezTo>
                  <a:cubicBezTo>
                    <a:pt x="24" y="213"/>
                    <a:pt x="24" y="279"/>
                    <a:pt x="24" y="280"/>
                  </a:cubicBezTo>
                  <a:cubicBezTo>
                    <a:pt x="24" y="283"/>
                    <a:pt x="26" y="286"/>
                    <a:pt x="28" y="289"/>
                  </a:cubicBezTo>
                  <a:cubicBezTo>
                    <a:pt x="30" y="291"/>
                    <a:pt x="33" y="292"/>
                    <a:pt x="36" y="292"/>
                  </a:cubicBezTo>
                  <a:cubicBezTo>
                    <a:pt x="36" y="292"/>
                    <a:pt x="37" y="292"/>
                    <a:pt x="37" y="292"/>
                  </a:cubicBezTo>
                  <a:cubicBezTo>
                    <a:pt x="89" y="292"/>
                    <a:pt x="89" y="292"/>
                    <a:pt x="89" y="292"/>
                  </a:cubicBezTo>
                  <a:cubicBezTo>
                    <a:pt x="89" y="292"/>
                    <a:pt x="89" y="292"/>
                    <a:pt x="89" y="292"/>
                  </a:cubicBezTo>
                  <a:cubicBezTo>
                    <a:pt x="95" y="292"/>
                    <a:pt x="101" y="298"/>
                    <a:pt x="101" y="304"/>
                  </a:cubicBezTo>
                  <a:cubicBezTo>
                    <a:pt x="101" y="311"/>
                    <a:pt x="95" y="316"/>
                    <a:pt x="89" y="316"/>
                  </a:cubicBezTo>
                  <a:cubicBezTo>
                    <a:pt x="37" y="316"/>
                    <a:pt x="37" y="316"/>
                    <a:pt x="37" y="316"/>
                  </a:cubicBezTo>
                  <a:cubicBezTo>
                    <a:pt x="37" y="316"/>
                    <a:pt x="37" y="316"/>
                    <a:pt x="36" y="316"/>
                  </a:cubicBezTo>
                  <a:close/>
                  <a:moveTo>
                    <a:pt x="246" y="316"/>
                  </a:moveTo>
                  <a:cubicBezTo>
                    <a:pt x="240" y="316"/>
                    <a:pt x="234" y="310"/>
                    <a:pt x="234" y="304"/>
                  </a:cubicBezTo>
                  <a:cubicBezTo>
                    <a:pt x="234" y="297"/>
                    <a:pt x="240" y="292"/>
                    <a:pt x="246" y="292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403" y="291"/>
                    <a:pt x="408" y="296"/>
                    <a:pt x="408" y="303"/>
                  </a:cubicBezTo>
                  <a:cubicBezTo>
                    <a:pt x="408" y="310"/>
                    <a:pt x="403" y="315"/>
                    <a:pt x="396" y="315"/>
                  </a:cubicBezTo>
                  <a:cubicBezTo>
                    <a:pt x="246" y="316"/>
                    <a:pt x="246" y="316"/>
                    <a:pt x="246" y="316"/>
                  </a:cubicBezTo>
                  <a:cubicBezTo>
                    <a:pt x="246" y="316"/>
                    <a:pt x="246" y="316"/>
                    <a:pt x="246" y="3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5" name="Freeform 14"/>
            <p:cNvSpPr>
              <a:spLocks noEditPoints="1"/>
            </p:cNvSpPr>
            <p:nvPr/>
          </p:nvSpPr>
          <p:spPr bwMode="auto">
            <a:xfrm>
              <a:off x="4480" y="2212"/>
              <a:ext cx="401" cy="416"/>
            </a:xfrm>
            <a:custGeom>
              <a:avLst/>
              <a:gdLst>
                <a:gd name="T0" fmla="*/ 85 w 169"/>
                <a:gd name="T1" fmla="*/ 175 h 175"/>
                <a:gd name="T2" fmla="*/ 0 w 169"/>
                <a:gd name="T3" fmla="*/ 87 h 175"/>
                <a:gd name="T4" fmla="*/ 85 w 169"/>
                <a:gd name="T5" fmla="*/ 0 h 175"/>
                <a:gd name="T6" fmla="*/ 169 w 169"/>
                <a:gd name="T7" fmla="*/ 87 h 175"/>
                <a:gd name="T8" fmla="*/ 85 w 169"/>
                <a:gd name="T9" fmla="*/ 175 h 175"/>
                <a:gd name="T10" fmla="*/ 85 w 169"/>
                <a:gd name="T11" fmla="*/ 24 h 175"/>
                <a:gd name="T12" fmla="*/ 24 w 169"/>
                <a:gd name="T13" fmla="*/ 87 h 175"/>
                <a:gd name="T14" fmla="*/ 85 w 169"/>
                <a:gd name="T15" fmla="*/ 151 h 175"/>
                <a:gd name="T16" fmla="*/ 145 w 169"/>
                <a:gd name="T17" fmla="*/ 87 h 175"/>
                <a:gd name="T18" fmla="*/ 85 w 169"/>
                <a:gd name="T19" fmla="*/ 2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175">
                  <a:moveTo>
                    <a:pt x="85" y="175"/>
                  </a:moveTo>
                  <a:cubicBezTo>
                    <a:pt x="38" y="175"/>
                    <a:pt x="0" y="135"/>
                    <a:pt x="0" y="87"/>
                  </a:cubicBezTo>
                  <a:cubicBezTo>
                    <a:pt x="0" y="39"/>
                    <a:pt x="38" y="0"/>
                    <a:pt x="85" y="0"/>
                  </a:cubicBezTo>
                  <a:cubicBezTo>
                    <a:pt x="131" y="0"/>
                    <a:pt x="169" y="39"/>
                    <a:pt x="169" y="87"/>
                  </a:cubicBezTo>
                  <a:cubicBezTo>
                    <a:pt x="169" y="135"/>
                    <a:pt x="131" y="175"/>
                    <a:pt x="85" y="175"/>
                  </a:cubicBezTo>
                  <a:close/>
                  <a:moveTo>
                    <a:pt x="85" y="24"/>
                  </a:moveTo>
                  <a:cubicBezTo>
                    <a:pt x="51" y="24"/>
                    <a:pt x="24" y="52"/>
                    <a:pt x="24" y="87"/>
                  </a:cubicBezTo>
                  <a:cubicBezTo>
                    <a:pt x="24" y="122"/>
                    <a:pt x="51" y="151"/>
                    <a:pt x="85" y="151"/>
                  </a:cubicBezTo>
                  <a:cubicBezTo>
                    <a:pt x="118" y="151"/>
                    <a:pt x="145" y="122"/>
                    <a:pt x="145" y="87"/>
                  </a:cubicBezTo>
                  <a:cubicBezTo>
                    <a:pt x="145" y="52"/>
                    <a:pt x="118" y="24"/>
                    <a:pt x="8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6" name="Freeform 15"/>
            <p:cNvSpPr>
              <a:spLocks noEditPoints="1"/>
            </p:cNvSpPr>
            <p:nvPr/>
          </p:nvSpPr>
          <p:spPr bwMode="auto">
            <a:xfrm>
              <a:off x="3741" y="2212"/>
              <a:ext cx="404" cy="416"/>
            </a:xfrm>
            <a:custGeom>
              <a:avLst/>
              <a:gdLst>
                <a:gd name="T0" fmla="*/ 85 w 170"/>
                <a:gd name="T1" fmla="*/ 175 h 175"/>
                <a:gd name="T2" fmla="*/ 0 w 170"/>
                <a:gd name="T3" fmla="*/ 87 h 175"/>
                <a:gd name="T4" fmla="*/ 85 w 170"/>
                <a:gd name="T5" fmla="*/ 0 h 175"/>
                <a:gd name="T6" fmla="*/ 170 w 170"/>
                <a:gd name="T7" fmla="*/ 87 h 175"/>
                <a:gd name="T8" fmla="*/ 85 w 170"/>
                <a:gd name="T9" fmla="*/ 175 h 175"/>
                <a:gd name="T10" fmla="*/ 85 w 170"/>
                <a:gd name="T11" fmla="*/ 24 h 175"/>
                <a:gd name="T12" fmla="*/ 24 w 170"/>
                <a:gd name="T13" fmla="*/ 87 h 175"/>
                <a:gd name="T14" fmla="*/ 85 w 170"/>
                <a:gd name="T15" fmla="*/ 151 h 175"/>
                <a:gd name="T16" fmla="*/ 146 w 170"/>
                <a:gd name="T17" fmla="*/ 87 h 175"/>
                <a:gd name="T18" fmla="*/ 85 w 170"/>
                <a:gd name="T19" fmla="*/ 2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5">
                  <a:moveTo>
                    <a:pt x="85" y="175"/>
                  </a:moveTo>
                  <a:cubicBezTo>
                    <a:pt x="38" y="175"/>
                    <a:pt x="0" y="135"/>
                    <a:pt x="0" y="87"/>
                  </a:cubicBezTo>
                  <a:cubicBezTo>
                    <a:pt x="0" y="39"/>
                    <a:pt x="38" y="0"/>
                    <a:pt x="85" y="0"/>
                  </a:cubicBezTo>
                  <a:cubicBezTo>
                    <a:pt x="132" y="0"/>
                    <a:pt x="170" y="39"/>
                    <a:pt x="170" y="87"/>
                  </a:cubicBezTo>
                  <a:cubicBezTo>
                    <a:pt x="170" y="135"/>
                    <a:pt x="132" y="175"/>
                    <a:pt x="85" y="175"/>
                  </a:cubicBezTo>
                  <a:close/>
                  <a:moveTo>
                    <a:pt x="85" y="24"/>
                  </a:moveTo>
                  <a:cubicBezTo>
                    <a:pt x="52" y="24"/>
                    <a:pt x="24" y="52"/>
                    <a:pt x="24" y="87"/>
                  </a:cubicBezTo>
                  <a:cubicBezTo>
                    <a:pt x="24" y="122"/>
                    <a:pt x="52" y="151"/>
                    <a:pt x="85" y="151"/>
                  </a:cubicBezTo>
                  <a:cubicBezTo>
                    <a:pt x="119" y="151"/>
                    <a:pt x="146" y="122"/>
                    <a:pt x="146" y="87"/>
                  </a:cubicBezTo>
                  <a:cubicBezTo>
                    <a:pt x="146" y="52"/>
                    <a:pt x="119" y="24"/>
                    <a:pt x="8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7" name="Freeform 16"/>
            <p:cNvSpPr>
              <a:spLocks noEditPoints="1"/>
            </p:cNvSpPr>
            <p:nvPr/>
          </p:nvSpPr>
          <p:spPr bwMode="auto">
            <a:xfrm>
              <a:off x="3801" y="1835"/>
              <a:ext cx="805" cy="272"/>
            </a:xfrm>
            <a:custGeom>
              <a:avLst/>
              <a:gdLst>
                <a:gd name="T0" fmla="*/ 326 w 339"/>
                <a:gd name="T1" fmla="*/ 114 h 114"/>
                <a:gd name="T2" fmla="*/ 13 w 339"/>
                <a:gd name="T3" fmla="*/ 114 h 114"/>
                <a:gd name="T4" fmla="*/ 2 w 339"/>
                <a:gd name="T5" fmla="*/ 108 h 114"/>
                <a:gd name="T6" fmla="*/ 4 w 339"/>
                <a:gd name="T7" fmla="*/ 95 h 114"/>
                <a:gd name="T8" fmla="*/ 15 w 339"/>
                <a:gd name="T9" fmla="*/ 82 h 114"/>
                <a:gd name="T10" fmla="*/ 92 w 339"/>
                <a:gd name="T11" fmla="*/ 14 h 114"/>
                <a:gd name="T12" fmla="*/ 92 w 339"/>
                <a:gd name="T13" fmla="*/ 14 h 114"/>
                <a:gd name="T14" fmla="*/ 226 w 339"/>
                <a:gd name="T15" fmla="*/ 0 h 114"/>
                <a:gd name="T16" fmla="*/ 247 w 339"/>
                <a:gd name="T17" fmla="*/ 2 h 114"/>
                <a:gd name="T18" fmla="*/ 297 w 339"/>
                <a:gd name="T19" fmla="*/ 52 h 114"/>
                <a:gd name="T20" fmla="*/ 331 w 339"/>
                <a:gd name="T21" fmla="*/ 91 h 114"/>
                <a:gd name="T22" fmla="*/ 338 w 339"/>
                <a:gd name="T23" fmla="*/ 105 h 114"/>
                <a:gd name="T24" fmla="*/ 326 w 339"/>
                <a:gd name="T25" fmla="*/ 114 h 114"/>
                <a:gd name="T26" fmla="*/ 39 w 339"/>
                <a:gd name="T27" fmla="*/ 90 h 114"/>
                <a:gd name="T28" fmla="*/ 295 w 339"/>
                <a:gd name="T29" fmla="*/ 90 h 114"/>
                <a:gd name="T30" fmla="*/ 277 w 339"/>
                <a:gd name="T31" fmla="*/ 65 h 114"/>
                <a:gd name="T32" fmla="*/ 242 w 339"/>
                <a:gd name="T33" fmla="*/ 25 h 114"/>
                <a:gd name="T34" fmla="*/ 226 w 339"/>
                <a:gd name="T35" fmla="*/ 24 h 114"/>
                <a:gd name="T36" fmla="*/ 96 w 339"/>
                <a:gd name="T37" fmla="*/ 37 h 114"/>
                <a:gd name="T38" fmla="*/ 96 w 339"/>
                <a:gd name="T39" fmla="*/ 37 h 114"/>
                <a:gd name="T40" fmla="*/ 39 w 339"/>
                <a:gd name="T41" fmla="*/ 9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9" h="114">
                  <a:moveTo>
                    <a:pt x="326" y="114"/>
                  </a:moveTo>
                  <a:cubicBezTo>
                    <a:pt x="13" y="114"/>
                    <a:pt x="13" y="114"/>
                    <a:pt x="13" y="114"/>
                  </a:cubicBezTo>
                  <a:cubicBezTo>
                    <a:pt x="8" y="114"/>
                    <a:pt x="4" y="112"/>
                    <a:pt x="2" y="108"/>
                  </a:cubicBezTo>
                  <a:cubicBezTo>
                    <a:pt x="0" y="104"/>
                    <a:pt x="1" y="99"/>
                    <a:pt x="4" y="95"/>
                  </a:cubicBezTo>
                  <a:cubicBezTo>
                    <a:pt x="7" y="91"/>
                    <a:pt x="10" y="87"/>
                    <a:pt x="15" y="82"/>
                  </a:cubicBezTo>
                  <a:cubicBezTo>
                    <a:pt x="15" y="81"/>
                    <a:pt x="70" y="17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6" y="13"/>
                    <a:pt x="182" y="0"/>
                    <a:pt x="226" y="0"/>
                  </a:cubicBezTo>
                  <a:cubicBezTo>
                    <a:pt x="236" y="0"/>
                    <a:pt x="243" y="0"/>
                    <a:pt x="247" y="2"/>
                  </a:cubicBezTo>
                  <a:cubicBezTo>
                    <a:pt x="266" y="6"/>
                    <a:pt x="281" y="28"/>
                    <a:pt x="297" y="52"/>
                  </a:cubicBezTo>
                  <a:cubicBezTo>
                    <a:pt x="309" y="69"/>
                    <a:pt x="321" y="88"/>
                    <a:pt x="331" y="91"/>
                  </a:cubicBezTo>
                  <a:cubicBezTo>
                    <a:pt x="336" y="93"/>
                    <a:pt x="339" y="99"/>
                    <a:pt x="338" y="105"/>
                  </a:cubicBezTo>
                  <a:cubicBezTo>
                    <a:pt x="337" y="110"/>
                    <a:pt x="332" y="114"/>
                    <a:pt x="326" y="114"/>
                  </a:cubicBezTo>
                  <a:close/>
                  <a:moveTo>
                    <a:pt x="39" y="90"/>
                  </a:moveTo>
                  <a:cubicBezTo>
                    <a:pt x="295" y="90"/>
                    <a:pt x="295" y="90"/>
                    <a:pt x="295" y="90"/>
                  </a:cubicBezTo>
                  <a:cubicBezTo>
                    <a:pt x="289" y="83"/>
                    <a:pt x="283" y="74"/>
                    <a:pt x="277" y="65"/>
                  </a:cubicBezTo>
                  <a:cubicBezTo>
                    <a:pt x="266" y="48"/>
                    <a:pt x="252" y="27"/>
                    <a:pt x="242" y="25"/>
                  </a:cubicBezTo>
                  <a:cubicBezTo>
                    <a:pt x="240" y="25"/>
                    <a:pt x="236" y="24"/>
                    <a:pt x="226" y="24"/>
                  </a:cubicBezTo>
                  <a:cubicBezTo>
                    <a:pt x="184" y="24"/>
                    <a:pt x="97" y="37"/>
                    <a:pt x="96" y="37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88" y="41"/>
                    <a:pt x="60" y="67"/>
                    <a:pt x="39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8" name="Oval 17"/>
            <p:cNvSpPr>
              <a:spLocks noChangeArrowheads="1"/>
            </p:cNvSpPr>
            <p:nvPr/>
          </p:nvSpPr>
          <p:spPr bwMode="auto">
            <a:xfrm>
              <a:off x="4617" y="2357"/>
              <a:ext cx="126" cy="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9" name="Oval 18"/>
            <p:cNvSpPr>
              <a:spLocks noChangeArrowheads="1"/>
            </p:cNvSpPr>
            <p:nvPr/>
          </p:nvSpPr>
          <p:spPr bwMode="auto">
            <a:xfrm>
              <a:off x="3881" y="2357"/>
              <a:ext cx="126" cy="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42" name="Group 21"/>
          <p:cNvGrpSpPr>
            <a:grpSpLocks noChangeAspect="1"/>
          </p:cNvGrpSpPr>
          <p:nvPr/>
        </p:nvGrpSpPr>
        <p:grpSpPr bwMode="auto">
          <a:xfrm>
            <a:off x="4194635" y="3462386"/>
            <a:ext cx="752475" cy="1000125"/>
            <a:chOff x="2643" y="1843"/>
            <a:chExt cx="474" cy="630"/>
          </a:xfrm>
          <a:solidFill>
            <a:schemeClr val="tx2"/>
          </a:solidFill>
        </p:grpSpPr>
        <p:sp>
          <p:nvSpPr>
            <p:cNvPr id="43" name="Freeform 22"/>
            <p:cNvSpPr>
              <a:spLocks/>
            </p:cNvSpPr>
            <p:nvPr/>
          </p:nvSpPr>
          <p:spPr bwMode="auto">
            <a:xfrm>
              <a:off x="2693" y="1843"/>
              <a:ext cx="374" cy="126"/>
            </a:xfrm>
            <a:custGeom>
              <a:avLst/>
              <a:gdLst>
                <a:gd name="T0" fmla="*/ 14 w 156"/>
                <a:gd name="T1" fmla="*/ 14 h 53"/>
                <a:gd name="T2" fmla="*/ 142 w 156"/>
                <a:gd name="T3" fmla="*/ 14 h 53"/>
                <a:gd name="T4" fmla="*/ 142 w 156"/>
                <a:gd name="T5" fmla="*/ 48 h 53"/>
                <a:gd name="T6" fmla="*/ 156 w 156"/>
                <a:gd name="T7" fmla="*/ 53 h 53"/>
                <a:gd name="T8" fmla="*/ 156 w 156"/>
                <a:gd name="T9" fmla="*/ 0 h 53"/>
                <a:gd name="T10" fmla="*/ 0 w 156"/>
                <a:gd name="T11" fmla="*/ 0 h 53"/>
                <a:gd name="T12" fmla="*/ 0 w 156"/>
                <a:gd name="T13" fmla="*/ 53 h 53"/>
                <a:gd name="T14" fmla="*/ 14 w 156"/>
                <a:gd name="T15" fmla="*/ 48 h 53"/>
                <a:gd name="T16" fmla="*/ 14 w 156"/>
                <a:gd name="T17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53">
                  <a:moveTo>
                    <a:pt x="14" y="14"/>
                  </a:moveTo>
                  <a:cubicBezTo>
                    <a:pt x="142" y="14"/>
                    <a:pt x="142" y="14"/>
                    <a:pt x="142" y="14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7" y="48"/>
                    <a:pt x="152" y="50"/>
                    <a:pt x="156" y="53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0"/>
                    <a:pt x="9" y="48"/>
                    <a:pt x="14" y="48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2787" y="2256"/>
              <a:ext cx="186" cy="28"/>
            </a:xfrm>
            <a:custGeom>
              <a:avLst/>
              <a:gdLst>
                <a:gd name="T0" fmla="*/ 72 w 78"/>
                <a:gd name="T1" fmla="*/ 12 h 12"/>
                <a:gd name="T2" fmla="*/ 6 w 78"/>
                <a:gd name="T3" fmla="*/ 12 h 12"/>
                <a:gd name="T4" fmla="*/ 0 w 78"/>
                <a:gd name="T5" fmla="*/ 6 h 12"/>
                <a:gd name="T6" fmla="*/ 6 w 78"/>
                <a:gd name="T7" fmla="*/ 0 h 12"/>
                <a:gd name="T8" fmla="*/ 72 w 78"/>
                <a:gd name="T9" fmla="*/ 0 h 12"/>
                <a:gd name="T10" fmla="*/ 78 w 78"/>
                <a:gd name="T11" fmla="*/ 6 h 12"/>
                <a:gd name="T12" fmla="*/ 72 w 7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2">
                  <a:moveTo>
                    <a:pt x="7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6" y="0"/>
                    <a:pt x="78" y="2"/>
                    <a:pt x="78" y="6"/>
                  </a:cubicBezTo>
                  <a:cubicBezTo>
                    <a:pt x="78" y="9"/>
                    <a:pt x="76" y="12"/>
                    <a:pt x="72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6" name="Freeform 24"/>
            <p:cNvSpPr>
              <a:spLocks noEditPoints="1"/>
            </p:cNvSpPr>
            <p:nvPr/>
          </p:nvSpPr>
          <p:spPr bwMode="auto">
            <a:xfrm>
              <a:off x="2643" y="1986"/>
              <a:ext cx="474" cy="296"/>
            </a:xfrm>
            <a:custGeom>
              <a:avLst/>
              <a:gdLst>
                <a:gd name="T0" fmla="*/ 192 w 198"/>
                <a:gd name="T1" fmla="*/ 40 h 124"/>
                <a:gd name="T2" fmla="*/ 178 w 198"/>
                <a:gd name="T3" fmla="*/ 40 h 124"/>
                <a:gd name="T4" fmla="*/ 178 w 198"/>
                <a:gd name="T5" fmla="*/ 15 h 124"/>
                <a:gd name="T6" fmla="*/ 163 w 198"/>
                <a:gd name="T7" fmla="*/ 0 h 124"/>
                <a:gd name="T8" fmla="*/ 36 w 198"/>
                <a:gd name="T9" fmla="*/ 0 h 124"/>
                <a:gd name="T10" fmla="*/ 21 w 198"/>
                <a:gd name="T11" fmla="*/ 15 h 124"/>
                <a:gd name="T12" fmla="*/ 21 w 198"/>
                <a:gd name="T13" fmla="*/ 40 h 124"/>
                <a:gd name="T14" fmla="*/ 6 w 198"/>
                <a:gd name="T15" fmla="*/ 40 h 124"/>
                <a:gd name="T16" fmla="*/ 0 w 198"/>
                <a:gd name="T17" fmla="*/ 46 h 124"/>
                <a:gd name="T18" fmla="*/ 0 w 198"/>
                <a:gd name="T19" fmla="*/ 82 h 124"/>
                <a:gd name="T20" fmla="*/ 6 w 198"/>
                <a:gd name="T21" fmla="*/ 88 h 124"/>
                <a:gd name="T22" fmla="*/ 21 w 198"/>
                <a:gd name="T23" fmla="*/ 88 h 124"/>
                <a:gd name="T24" fmla="*/ 21 w 198"/>
                <a:gd name="T25" fmla="*/ 124 h 124"/>
                <a:gd name="T26" fmla="*/ 35 w 198"/>
                <a:gd name="T27" fmla="*/ 124 h 124"/>
                <a:gd name="T28" fmla="*/ 35 w 198"/>
                <a:gd name="T29" fmla="*/ 90 h 124"/>
                <a:gd name="T30" fmla="*/ 164 w 198"/>
                <a:gd name="T31" fmla="*/ 90 h 124"/>
                <a:gd name="T32" fmla="*/ 164 w 198"/>
                <a:gd name="T33" fmla="*/ 124 h 124"/>
                <a:gd name="T34" fmla="*/ 178 w 198"/>
                <a:gd name="T35" fmla="*/ 124 h 124"/>
                <a:gd name="T36" fmla="*/ 178 w 198"/>
                <a:gd name="T37" fmla="*/ 88 h 124"/>
                <a:gd name="T38" fmla="*/ 192 w 198"/>
                <a:gd name="T39" fmla="*/ 88 h 124"/>
                <a:gd name="T40" fmla="*/ 198 w 198"/>
                <a:gd name="T41" fmla="*/ 82 h 124"/>
                <a:gd name="T42" fmla="*/ 198 w 198"/>
                <a:gd name="T43" fmla="*/ 46 h 124"/>
                <a:gd name="T44" fmla="*/ 192 w 198"/>
                <a:gd name="T45" fmla="*/ 40 h 124"/>
                <a:gd name="T46" fmla="*/ 36 w 198"/>
                <a:gd name="T47" fmla="*/ 14 h 124"/>
                <a:gd name="T48" fmla="*/ 163 w 198"/>
                <a:gd name="T49" fmla="*/ 14 h 124"/>
                <a:gd name="T50" fmla="*/ 164 w 198"/>
                <a:gd name="T51" fmla="*/ 15 h 124"/>
                <a:gd name="T52" fmla="*/ 164 w 198"/>
                <a:gd name="T53" fmla="*/ 23 h 124"/>
                <a:gd name="T54" fmla="*/ 35 w 198"/>
                <a:gd name="T55" fmla="*/ 23 h 124"/>
                <a:gd name="T56" fmla="*/ 35 w 198"/>
                <a:gd name="T57" fmla="*/ 15 h 124"/>
                <a:gd name="T58" fmla="*/ 36 w 198"/>
                <a:gd name="T59" fmla="*/ 14 h 124"/>
                <a:gd name="T60" fmla="*/ 12 w 198"/>
                <a:gd name="T61" fmla="*/ 76 h 124"/>
                <a:gd name="T62" fmla="*/ 12 w 198"/>
                <a:gd name="T63" fmla="*/ 52 h 124"/>
                <a:gd name="T64" fmla="*/ 21 w 198"/>
                <a:gd name="T65" fmla="*/ 52 h 124"/>
                <a:gd name="T66" fmla="*/ 21 w 198"/>
                <a:gd name="T67" fmla="*/ 76 h 124"/>
                <a:gd name="T68" fmla="*/ 12 w 198"/>
                <a:gd name="T69" fmla="*/ 76 h 124"/>
                <a:gd name="T70" fmla="*/ 35 w 198"/>
                <a:gd name="T71" fmla="*/ 76 h 124"/>
                <a:gd name="T72" fmla="*/ 35 w 198"/>
                <a:gd name="T73" fmla="*/ 37 h 124"/>
                <a:gd name="T74" fmla="*/ 164 w 198"/>
                <a:gd name="T75" fmla="*/ 37 h 124"/>
                <a:gd name="T76" fmla="*/ 164 w 198"/>
                <a:gd name="T77" fmla="*/ 76 h 124"/>
                <a:gd name="T78" fmla="*/ 35 w 198"/>
                <a:gd name="T79" fmla="*/ 76 h 124"/>
                <a:gd name="T80" fmla="*/ 186 w 198"/>
                <a:gd name="T81" fmla="*/ 76 h 124"/>
                <a:gd name="T82" fmla="*/ 178 w 198"/>
                <a:gd name="T83" fmla="*/ 76 h 124"/>
                <a:gd name="T84" fmla="*/ 178 w 198"/>
                <a:gd name="T85" fmla="*/ 52 h 124"/>
                <a:gd name="T86" fmla="*/ 186 w 198"/>
                <a:gd name="T87" fmla="*/ 52 h 124"/>
                <a:gd name="T88" fmla="*/ 186 w 198"/>
                <a:gd name="T89" fmla="*/ 7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124">
                  <a:moveTo>
                    <a:pt x="192" y="40"/>
                  </a:moveTo>
                  <a:cubicBezTo>
                    <a:pt x="178" y="40"/>
                    <a:pt x="178" y="40"/>
                    <a:pt x="178" y="40"/>
                  </a:cubicBezTo>
                  <a:cubicBezTo>
                    <a:pt x="178" y="15"/>
                    <a:pt x="178" y="15"/>
                    <a:pt x="178" y="15"/>
                  </a:cubicBezTo>
                  <a:cubicBezTo>
                    <a:pt x="178" y="7"/>
                    <a:pt x="171" y="0"/>
                    <a:pt x="16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8" y="0"/>
                    <a:pt x="21" y="7"/>
                    <a:pt x="21" y="1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3" y="40"/>
                    <a:pt x="0" y="43"/>
                    <a:pt x="0" y="4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5"/>
                    <a:pt x="3" y="88"/>
                    <a:pt x="6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124"/>
                    <a:pt x="21" y="124"/>
                    <a:pt x="21" y="124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4" y="124"/>
                    <a:pt x="164" y="124"/>
                    <a:pt x="164" y="124"/>
                  </a:cubicBezTo>
                  <a:cubicBezTo>
                    <a:pt x="178" y="124"/>
                    <a:pt x="178" y="124"/>
                    <a:pt x="178" y="124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6" y="88"/>
                    <a:pt x="198" y="85"/>
                    <a:pt x="198" y="82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8" y="43"/>
                    <a:pt x="196" y="40"/>
                    <a:pt x="192" y="40"/>
                  </a:cubicBezTo>
                  <a:close/>
                  <a:moveTo>
                    <a:pt x="36" y="14"/>
                  </a:move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4" y="15"/>
                    <a:pt x="164" y="15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6" y="14"/>
                  </a:cubicBezTo>
                  <a:close/>
                  <a:moveTo>
                    <a:pt x="12" y="76"/>
                  </a:moveTo>
                  <a:cubicBezTo>
                    <a:pt x="12" y="52"/>
                    <a:pt x="12" y="52"/>
                    <a:pt x="1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76"/>
                    <a:pt x="21" y="76"/>
                    <a:pt x="21" y="76"/>
                  </a:cubicBezTo>
                  <a:lnTo>
                    <a:pt x="12" y="76"/>
                  </a:lnTo>
                  <a:close/>
                  <a:moveTo>
                    <a:pt x="35" y="76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76"/>
                    <a:pt x="164" y="76"/>
                    <a:pt x="164" y="76"/>
                  </a:cubicBezTo>
                  <a:lnTo>
                    <a:pt x="35" y="76"/>
                  </a:lnTo>
                  <a:close/>
                  <a:moveTo>
                    <a:pt x="186" y="76"/>
                  </a:moveTo>
                  <a:cubicBezTo>
                    <a:pt x="178" y="76"/>
                    <a:pt x="178" y="76"/>
                    <a:pt x="178" y="76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86" y="52"/>
                    <a:pt x="186" y="52"/>
                    <a:pt x="186" y="52"/>
                  </a:cubicBezTo>
                  <a:lnTo>
                    <a:pt x="18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7" name="Freeform 25"/>
            <p:cNvSpPr>
              <a:spLocks noEditPoints="1"/>
            </p:cNvSpPr>
            <p:nvPr/>
          </p:nvSpPr>
          <p:spPr bwMode="auto">
            <a:xfrm>
              <a:off x="2681" y="2313"/>
              <a:ext cx="400" cy="160"/>
            </a:xfrm>
            <a:custGeom>
              <a:avLst/>
              <a:gdLst>
                <a:gd name="T0" fmla="*/ 160 w 167"/>
                <a:gd name="T1" fmla="*/ 0 h 67"/>
                <a:gd name="T2" fmla="*/ 7 w 167"/>
                <a:gd name="T3" fmla="*/ 0 h 67"/>
                <a:gd name="T4" fmla="*/ 0 w 167"/>
                <a:gd name="T5" fmla="*/ 7 h 67"/>
                <a:gd name="T6" fmla="*/ 0 w 167"/>
                <a:gd name="T7" fmla="*/ 30 h 67"/>
                <a:gd name="T8" fmla="*/ 7 w 167"/>
                <a:gd name="T9" fmla="*/ 37 h 67"/>
                <a:gd name="T10" fmla="*/ 16 w 167"/>
                <a:gd name="T11" fmla="*/ 37 h 67"/>
                <a:gd name="T12" fmla="*/ 16 w 167"/>
                <a:gd name="T13" fmla="*/ 38 h 67"/>
                <a:gd name="T14" fmla="*/ 16 w 167"/>
                <a:gd name="T15" fmla="*/ 52 h 67"/>
                <a:gd name="T16" fmla="*/ 31 w 167"/>
                <a:gd name="T17" fmla="*/ 67 h 67"/>
                <a:gd name="T18" fmla="*/ 43 w 167"/>
                <a:gd name="T19" fmla="*/ 67 h 67"/>
                <a:gd name="T20" fmla="*/ 58 w 167"/>
                <a:gd name="T21" fmla="*/ 52 h 67"/>
                <a:gd name="T22" fmla="*/ 58 w 167"/>
                <a:gd name="T23" fmla="*/ 38 h 67"/>
                <a:gd name="T24" fmla="*/ 57 w 167"/>
                <a:gd name="T25" fmla="*/ 37 h 67"/>
                <a:gd name="T26" fmla="*/ 109 w 167"/>
                <a:gd name="T27" fmla="*/ 37 h 67"/>
                <a:gd name="T28" fmla="*/ 109 w 167"/>
                <a:gd name="T29" fmla="*/ 38 h 67"/>
                <a:gd name="T30" fmla="*/ 109 w 167"/>
                <a:gd name="T31" fmla="*/ 52 h 67"/>
                <a:gd name="T32" fmla="*/ 124 w 167"/>
                <a:gd name="T33" fmla="*/ 67 h 67"/>
                <a:gd name="T34" fmla="*/ 136 w 167"/>
                <a:gd name="T35" fmla="*/ 67 h 67"/>
                <a:gd name="T36" fmla="*/ 151 w 167"/>
                <a:gd name="T37" fmla="*/ 52 h 67"/>
                <a:gd name="T38" fmla="*/ 151 w 167"/>
                <a:gd name="T39" fmla="*/ 38 h 67"/>
                <a:gd name="T40" fmla="*/ 150 w 167"/>
                <a:gd name="T41" fmla="*/ 37 h 67"/>
                <a:gd name="T42" fmla="*/ 160 w 167"/>
                <a:gd name="T43" fmla="*/ 37 h 67"/>
                <a:gd name="T44" fmla="*/ 167 w 167"/>
                <a:gd name="T45" fmla="*/ 30 h 67"/>
                <a:gd name="T46" fmla="*/ 167 w 167"/>
                <a:gd name="T47" fmla="*/ 7 h 67"/>
                <a:gd name="T48" fmla="*/ 160 w 167"/>
                <a:gd name="T49" fmla="*/ 0 h 67"/>
                <a:gd name="T50" fmla="*/ 43 w 167"/>
                <a:gd name="T51" fmla="*/ 53 h 67"/>
                <a:gd name="T52" fmla="*/ 31 w 167"/>
                <a:gd name="T53" fmla="*/ 53 h 67"/>
                <a:gd name="T54" fmla="*/ 30 w 167"/>
                <a:gd name="T55" fmla="*/ 52 h 67"/>
                <a:gd name="T56" fmla="*/ 30 w 167"/>
                <a:gd name="T57" fmla="*/ 37 h 67"/>
                <a:gd name="T58" fmla="*/ 44 w 167"/>
                <a:gd name="T59" fmla="*/ 37 h 67"/>
                <a:gd name="T60" fmla="*/ 44 w 167"/>
                <a:gd name="T61" fmla="*/ 52 h 67"/>
                <a:gd name="T62" fmla="*/ 43 w 167"/>
                <a:gd name="T63" fmla="*/ 53 h 67"/>
                <a:gd name="T64" fmla="*/ 137 w 167"/>
                <a:gd name="T65" fmla="*/ 52 h 67"/>
                <a:gd name="T66" fmla="*/ 136 w 167"/>
                <a:gd name="T67" fmla="*/ 53 h 67"/>
                <a:gd name="T68" fmla="*/ 124 w 167"/>
                <a:gd name="T69" fmla="*/ 53 h 67"/>
                <a:gd name="T70" fmla="*/ 123 w 167"/>
                <a:gd name="T71" fmla="*/ 52 h 67"/>
                <a:gd name="T72" fmla="*/ 123 w 167"/>
                <a:gd name="T73" fmla="*/ 37 h 67"/>
                <a:gd name="T74" fmla="*/ 137 w 167"/>
                <a:gd name="T75" fmla="*/ 37 h 67"/>
                <a:gd name="T76" fmla="*/ 137 w 167"/>
                <a:gd name="T77" fmla="*/ 52 h 67"/>
                <a:gd name="T78" fmla="*/ 153 w 167"/>
                <a:gd name="T79" fmla="*/ 23 h 67"/>
                <a:gd name="T80" fmla="*/ 14 w 167"/>
                <a:gd name="T81" fmla="*/ 23 h 67"/>
                <a:gd name="T82" fmla="*/ 14 w 167"/>
                <a:gd name="T83" fmla="*/ 14 h 67"/>
                <a:gd name="T84" fmla="*/ 153 w 167"/>
                <a:gd name="T85" fmla="*/ 14 h 67"/>
                <a:gd name="T86" fmla="*/ 153 w 167"/>
                <a:gd name="T87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" h="67">
                  <a:moveTo>
                    <a:pt x="16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7"/>
                    <a:pt x="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8"/>
                    <a:pt x="16" y="3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0"/>
                    <a:pt x="23" y="67"/>
                    <a:pt x="31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51" y="67"/>
                    <a:pt x="58" y="60"/>
                    <a:pt x="58" y="52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7" y="37"/>
                    <a:pt x="57" y="37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09" y="37"/>
                    <a:pt x="109" y="38"/>
                    <a:pt x="109" y="38"/>
                  </a:cubicBezTo>
                  <a:cubicBezTo>
                    <a:pt x="109" y="52"/>
                    <a:pt x="109" y="52"/>
                    <a:pt x="109" y="52"/>
                  </a:cubicBezTo>
                  <a:cubicBezTo>
                    <a:pt x="109" y="60"/>
                    <a:pt x="116" y="67"/>
                    <a:pt x="124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44" y="67"/>
                    <a:pt x="151" y="60"/>
                    <a:pt x="151" y="52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51" y="38"/>
                    <a:pt x="151" y="37"/>
                    <a:pt x="150" y="37"/>
                  </a:cubicBezTo>
                  <a:cubicBezTo>
                    <a:pt x="160" y="37"/>
                    <a:pt x="160" y="37"/>
                    <a:pt x="160" y="37"/>
                  </a:cubicBezTo>
                  <a:cubicBezTo>
                    <a:pt x="164" y="37"/>
                    <a:pt x="167" y="34"/>
                    <a:pt x="167" y="30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67" y="3"/>
                    <a:pt x="164" y="0"/>
                    <a:pt x="160" y="0"/>
                  </a:cubicBezTo>
                  <a:close/>
                  <a:moveTo>
                    <a:pt x="43" y="53"/>
                  </a:move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0" y="53"/>
                    <a:pt x="30" y="52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3"/>
                    <a:pt x="43" y="53"/>
                    <a:pt x="43" y="53"/>
                  </a:cubicBezTo>
                  <a:close/>
                  <a:moveTo>
                    <a:pt x="137" y="52"/>
                  </a:moveTo>
                  <a:cubicBezTo>
                    <a:pt x="137" y="53"/>
                    <a:pt x="136" y="53"/>
                    <a:pt x="136" y="53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4" y="53"/>
                    <a:pt x="123" y="53"/>
                    <a:pt x="123" y="52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37" y="37"/>
                    <a:pt x="137" y="37"/>
                    <a:pt x="137" y="37"/>
                  </a:cubicBezTo>
                  <a:lnTo>
                    <a:pt x="137" y="52"/>
                  </a:lnTo>
                  <a:close/>
                  <a:moveTo>
                    <a:pt x="153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3" y="14"/>
                    <a:pt x="153" y="14"/>
                    <a:pt x="153" y="14"/>
                  </a:cubicBezTo>
                  <a:lnTo>
                    <a:pt x="15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34453" y="3680170"/>
            <a:ext cx="839788" cy="731838"/>
            <a:chOff x="-2052638" y="2921000"/>
            <a:chExt cx="839788" cy="731838"/>
          </a:xfrm>
        </p:grpSpPr>
        <p:sp>
          <p:nvSpPr>
            <p:cNvPr id="49" name="Freeform 30"/>
            <p:cNvSpPr>
              <a:spLocks/>
            </p:cNvSpPr>
            <p:nvPr/>
          </p:nvSpPr>
          <p:spPr bwMode="auto">
            <a:xfrm>
              <a:off x="-1917700" y="2921000"/>
              <a:ext cx="220663" cy="225425"/>
            </a:xfrm>
            <a:custGeom>
              <a:avLst/>
              <a:gdLst>
                <a:gd name="T0" fmla="*/ 52 w 59"/>
                <a:gd name="T1" fmla="*/ 0 h 60"/>
                <a:gd name="T2" fmla="*/ 52 w 59"/>
                <a:gd name="T3" fmla="*/ 0 h 60"/>
                <a:gd name="T4" fmla="*/ 52 w 59"/>
                <a:gd name="T5" fmla="*/ 0 h 60"/>
                <a:gd name="T6" fmla="*/ 51 w 59"/>
                <a:gd name="T7" fmla="*/ 0 h 60"/>
                <a:gd name="T8" fmla="*/ 20 w 59"/>
                <a:gd name="T9" fmla="*/ 0 h 60"/>
                <a:gd name="T10" fmla="*/ 19 w 59"/>
                <a:gd name="T11" fmla="*/ 0 h 60"/>
                <a:gd name="T12" fmla="*/ 12 w 59"/>
                <a:gd name="T13" fmla="*/ 7 h 60"/>
                <a:gd name="T14" fmla="*/ 19 w 59"/>
                <a:gd name="T15" fmla="*/ 14 h 60"/>
                <a:gd name="T16" fmla="*/ 20 w 59"/>
                <a:gd name="T17" fmla="*/ 14 h 60"/>
                <a:gd name="T18" fmla="*/ 36 w 59"/>
                <a:gd name="T19" fmla="*/ 14 h 60"/>
                <a:gd name="T20" fmla="*/ 2 w 59"/>
                <a:gd name="T21" fmla="*/ 48 h 60"/>
                <a:gd name="T22" fmla="*/ 2 w 59"/>
                <a:gd name="T23" fmla="*/ 58 h 60"/>
                <a:gd name="T24" fmla="*/ 7 w 59"/>
                <a:gd name="T25" fmla="*/ 60 h 60"/>
                <a:gd name="T26" fmla="*/ 12 w 59"/>
                <a:gd name="T27" fmla="*/ 58 h 60"/>
                <a:gd name="T28" fmla="*/ 45 w 59"/>
                <a:gd name="T29" fmla="*/ 25 h 60"/>
                <a:gd name="T30" fmla="*/ 45 w 59"/>
                <a:gd name="T31" fmla="*/ 40 h 60"/>
                <a:gd name="T32" fmla="*/ 52 w 59"/>
                <a:gd name="T33" fmla="*/ 47 h 60"/>
                <a:gd name="T34" fmla="*/ 59 w 59"/>
                <a:gd name="T35" fmla="*/ 40 h 60"/>
                <a:gd name="T36" fmla="*/ 59 w 59"/>
                <a:gd name="T37" fmla="*/ 7 h 60"/>
                <a:gd name="T38" fmla="*/ 52 w 59"/>
                <a:gd name="T3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60">
                  <a:moveTo>
                    <a:pt x="52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0"/>
                    <a:pt x="12" y="3"/>
                    <a:pt x="12" y="7"/>
                  </a:cubicBezTo>
                  <a:cubicBezTo>
                    <a:pt x="12" y="11"/>
                    <a:pt x="15" y="14"/>
                    <a:pt x="19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0" y="51"/>
                    <a:pt x="0" y="55"/>
                    <a:pt x="2" y="58"/>
                  </a:cubicBezTo>
                  <a:cubicBezTo>
                    <a:pt x="4" y="60"/>
                    <a:pt x="5" y="60"/>
                    <a:pt x="7" y="60"/>
                  </a:cubicBezTo>
                  <a:cubicBezTo>
                    <a:pt x="9" y="60"/>
                    <a:pt x="11" y="60"/>
                    <a:pt x="12" y="58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44"/>
                    <a:pt x="49" y="47"/>
                    <a:pt x="52" y="47"/>
                  </a:cubicBezTo>
                  <a:cubicBezTo>
                    <a:pt x="56" y="47"/>
                    <a:pt x="59" y="44"/>
                    <a:pt x="59" y="40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9" y="3"/>
                    <a:pt x="56" y="0"/>
                    <a:pt x="5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1" name="Freeform 31"/>
            <p:cNvSpPr>
              <a:spLocks/>
            </p:cNvSpPr>
            <p:nvPr/>
          </p:nvSpPr>
          <p:spPr bwMode="auto">
            <a:xfrm>
              <a:off x="-2052638" y="2921000"/>
              <a:ext cx="839788" cy="731838"/>
            </a:xfrm>
            <a:custGeom>
              <a:avLst/>
              <a:gdLst>
                <a:gd name="T0" fmla="*/ 33 w 529"/>
                <a:gd name="T1" fmla="*/ 428 h 461"/>
                <a:gd name="T2" fmla="*/ 33 w 529"/>
                <a:gd name="T3" fmla="*/ 0 h 461"/>
                <a:gd name="T4" fmla="*/ 0 w 529"/>
                <a:gd name="T5" fmla="*/ 0 h 461"/>
                <a:gd name="T6" fmla="*/ 0 w 529"/>
                <a:gd name="T7" fmla="*/ 461 h 461"/>
                <a:gd name="T8" fmla="*/ 529 w 529"/>
                <a:gd name="T9" fmla="*/ 461 h 461"/>
                <a:gd name="T10" fmla="*/ 529 w 529"/>
                <a:gd name="T11" fmla="*/ 428 h 461"/>
                <a:gd name="T12" fmla="*/ 33 w 529"/>
                <a:gd name="T13" fmla="*/ 428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9" h="461">
                  <a:moveTo>
                    <a:pt x="33" y="428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461"/>
                  </a:lnTo>
                  <a:lnTo>
                    <a:pt x="529" y="461"/>
                  </a:lnTo>
                  <a:lnTo>
                    <a:pt x="529" y="428"/>
                  </a:lnTo>
                  <a:lnTo>
                    <a:pt x="33" y="42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3" name="Freeform 32"/>
            <p:cNvSpPr>
              <a:spLocks/>
            </p:cNvSpPr>
            <p:nvPr/>
          </p:nvSpPr>
          <p:spPr bwMode="auto">
            <a:xfrm>
              <a:off x="-1914525" y="3292475"/>
              <a:ext cx="192088" cy="231775"/>
            </a:xfrm>
            <a:custGeom>
              <a:avLst/>
              <a:gdLst>
                <a:gd name="T0" fmla="*/ 14 w 51"/>
                <a:gd name="T1" fmla="*/ 19 h 62"/>
                <a:gd name="T2" fmla="*/ 19 w 51"/>
                <a:gd name="T3" fmla="*/ 14 h 62"/>
                <a:gd name="T4" fmla="*/ 32 w 51"/>
                <a:gd name="T5" fmla="*/ 14 h 62"/>
                <a:gd name="T6" fmla="*/ 37 w 51"/>
                <a:gd name="T7" fmla="*/ 19 h 62"/>
                <a:gd name="T8" fmla="*/ 37 w 51"/>
                <a:gd name="T9" fmla="*/ 62 h 62"/>
                <a:gd name="T10" fmla="*/ 51 w 51"/>
                <a:gd name="T11" fmla="*/ 62 h 62"/>
                <a:gd name="T12" fmla="*/ 51 w 51"/>
                <a:gd name="T13" fmla="*/ 19 h 62"/>
                <a:gd name="T14" fmla="*/ 32 w 51"/>
                <a:gd name="T15" fmla="*/ 0 h 62"/>
                <a:gd name="T16" fmla="*/ 19 w 51"/>
                <a:gd name="T17" fmla="*/ 0 h 62"/>
                <a:gd name="T18" fmla="*/ 0 w 51"/>
                <a:gd name="T19" fmla="*/ 19 h 62"/>
                <a:gd name="T20" fmla="*/ 0 w 51"/>
                <a:gd name="T21" fmla="*/ 62 h 62"/>
                <a:gd name="T22" fmla="*/ 14 w 51"/>
                <a:gd name="T23" fmla="*/ 62 h 62"/>
                <a:gd name="T24" fmla="*/ 14 w 51"/>
                <a:gd name="T25" fmla="*/ 1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62">
                  <a:moveTo>
                    <a:pt x="14" y="19"/>
                  </a:moveTo>
                  <a:cubicBezTo>
                    <a:pt x="14" y="16"/>
                    <a:pt x="16" y="14"/>
                    <a:pt x="1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4" y="14"/>
                    <a:pt x="37" y="16"/>
                    <a:pt x="37" y="19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8"/>
                    <a:pt x="42" y="0"/>
                    <a:pt x="3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4" y="62"/>
                    <a:pt x="14" y="62"/>
                    <a:pt x="14" y="62"/>
                  </a:cubicBezTo>
                  <a:lnTo>
                    <a:pt x="14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auto">
            <a:xfrm>
              <a:off x="-1658938" y="3138488"/>
              <a:ext cx="187325" cy="385763"/>
            </a:xfrm>
            <a:custGeom>
              <a:avLst/>
              <a:gdLst>
                <a:gd name="T0" fmla="*/ 14 w 50"/>
                <a:gd name="T1" fmla="*/ 19 h 103"/>
                <a:gd name="T2" fmla="*/ 19 w 50"/>
                <a:gd name="T3" fmla="*/ 14 h 103"/>
                <a:gd name="T4" fmla="*/ 31 w 50"/>
                <a:gd name="T5" fmla="*/ 14 h 103"/>
                <a:gd name="T6" fmla="*/ 36 w 50"/>
                <a:gd name="T7" fmla="*/ 19 h 103"/>
                <a:gd name="T8" fmla="*/ 36 w 50"/>
                <a:gd name="T9" fmla="*/ 103 h 103"/>
                <a:gd name="T10" fmla="*/ 50 w 50"/>
                <a:gd name="T11" fmla="*/ 103 h 103"/>
                <a:gd name="T12" fmla="*/ 50 w 50"/>
                <a:gd name="T13" fmla="*/ 19 h 103"/>
                <a:gd name="T14" fmla="*/ 31 w 50"/>
                <a:gd name="T15" fmla="*/ 0 h 103"/>
                <a:gd name="T16" fmla="*/ 19 w 50"/>
                <a:gd name="T17" fmla="*/ 0 h 103"/>
                <a:gd name="T18" fmla="*/ 0 w 50"/>
                <a:gd name="T19" fmla="*/ 19 h 103"/>
                <a:gd name="T20" fmla="*/ 0 w 50"/>
                <a:gd name="T21" fmla="*/ 103 h 103"/>
                <a:gd name="T22" fmla="*/ 14 w 50"/>
                <a:gd name="T23" fmla="*/ 103 h 103"/>
                <a:gd name="T24" fmla="*/ 14 w 50"/>
                <a:gd name="T25" fmla="*/ 1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103">
                  <a:moveTo>
                    <a:pt x="14" y="19"/>
                  </a:moveTo>
                  <a:cubicBezTo>
                    <a:pt x="14" y="16"/>
                    <a:pt x="16" y="14"/>
                    <a:pt x="19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4" y="14"/>
                    <a:pt x="36" y="16"/>
                    <a:pt x="36" y="19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8"/>
                    <a:pt x="42" y="0"/>
                    <a:pt x="3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4" y="103"/>
                    <a:pt x="14" y="103"/>
                    <a:pt x="14" y="103"/>
                  </a:cubicBezTo>
                  <a:lnTo>
                    <a:pt x="14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-1408113" y="2921000"/>
              <a:ext cx="190500" cy="603250"/>
            </a:xfrm>
            <a:custGeom>
              <a:avLst/>
              <a:gdLst>
                <a:gd name="T0" fmla="*/ 14 w 51"/>
                <a:gd name="T1" fmla="*/ 19 h 161"/>
                <a:gd name="T2" fmla="*/ 19 w 51"/>
                <a:gd name="T3" fmla="*/ 14 h 161"/>
                <a:gd name="T4" fmla="*/ 32 w 51"/>
                <a:gd name="T5" fmla="*/ 14 h 161"/>
                <a:gd name="T6" fmla="*/ 37 w 51"/>
                <a:gd name="T7" fmla="*/ 19 h 161"/>
                <a:gd name="T8" fmla="*/ 37 w 51"/>
                <a:gd name="T9" fmla="*/ 161 h 161"/>
                <a:gd name="T10" fmla="*/ 51 w 51"/>
                <a:gd name="T11" fmla="*/ 161 h 161"/>
                <a:gd name="T12" fmla="*/ 51 w 51"/>
                <a:gd name="T13" fmla="*/ 19 h 161"/>
                <a:gd name="T14" fmla="*/ 32 w 51"/>
                <a:gd name="T15" fmla="*/ 0 h 161"/>
                <a:gd name="T16" fmla="*/ 19 w 51"/>
                <a:gd name="T17" fmla="*/ 0 h 161"/>
                <a:gd name="T18" fmla="*/ 0 w 51"/>
                <a:gd name="T19" fmla="*/ 19 h 161"/>
                <a:gd name="T20" fmla="*/ 0 w 51"/>
                <a:gd name="T21" fmla="*/ 161 h 161"/>
                <a:gd name="T22" fmla="*/ 14 w 51"/>
                <a:gd name="T23" fmla="*/ 161 h 161"/>
                <a:gd name="T24" fmla="*/ 14 w 51"/>
                <a:gd name="T25" fmla="*/ 1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161">
                  <a:moveTo>
                    <a:pt x="14" y="19"/>
                  </a:moveTo>
                  <a:cubicBezTo>
                    <a:pt x="14" y="17"/>
                    <a:pt x="17" y="14"/>
                    <a:pt x="1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5" y="14"/>
                    <a:pt x="37" y="17"/>
                    <a:pt x="37" y="19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9"/>
                    <a:pt x="43" y="0"/>
                    <a:pt x="3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14" y="161"/>
                    <a:pt x="14" y="161"/>
                    <a:pt x="14" y="161"/>
                  </a:cubicBezTo>
                  <a:lnTo>
                    <a:pt x="14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62" name="Group 61"/>
          <p:cNvGrpSpPr>
            <a:grpSpLocks noChangeAspect="1"/>
          </p:cNvGrpSpPr>
          <p:nvPr/>
        </p:nvGrpSpPr>
        <p:grpSpPr bwMode="auto">
          <a:xfrm>
            <a:off x="2110236" y="3531686"/>
            <a:ext cx="1266067" cy="715284"/>
            <a:chOff x="2019" y="1673"/>
            <a:chExt cx="1724" cy="974"/>
          </a:xfrm>
          <a:solidFill>
            <a:schemeClr val="accent1"/>
          </a:solidFill>
        </p:grpSpPr>
        <p:sp>
          <p:nvSpPr>
            <p:cNvPr id="63" name="Freeform 13"/>
            <p:cNvSpPr>
              <a:spLocks noEditPoints="1"/>
            </p:cNvSpPr>
            <p:nvPr/>
          </p:nvSpPr>
          <p:spPr bwMode="auto">
            <a:xfrm>
              <a:off x="2472" y="2273"/>
              <a:ext cx="373" cy="374"/>
            </a:xfrm>
            <a:custGeom>
              <a:avLst/>
              <a:gdLst>
                <a:gd name="T0" fmla="*/ 79 w 157"/>
                <a:gd name="T1" fmla="*/ 157 h 157"/>
                <a:gd name="T2" fmla="*/ 0 w 157"/>
                <a:gd name="T3" fmla="*/ 79 h 157"/>
                <a:gd name="T4" fmla="*/ 79 w 157"/>
                <a:gd name="T5" fmla="*/ 0 h 157"/>
                <a:gd name="T6" fmla="*/ 157 w 157"/>
                <a:gd name="T7" fmla="*/ 79 h 157"/>
                <a:gd name="T8" fmla="*/ 79 w 157"/>
                <a:gd name="T9" fmla="*/ 157 h 157"/>
                <a:gd name="T10" fmla="*/ 79 w 157"/>
                <a:gd name="T11" fmla="*/ 24 h 157"/>
                <a:gd name="T12" fmla="*/ 24 w 157"/>
                <a:gd name="T13" fmla="*/ 79 h 157"/>
                <a:gd name="T14" fmla="*/ 79 w 157"/>
                <a:gd name="T15" fmla="*/ 133 h 157"/>
                <a:gd name="T16" fmla="*/ 133 w 157"/>
                <a:gd name="T17" fmla="*/ 79 h 157"/>
                <a:gd name="T18" fmla="*/ 79 w 157"/>
                <a:gd name="T19" fmla="*/ 2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7">
                  <a:moveTo>
                    <a:pt x="79" y="157"/>
                  </a:moveTo>
                  <a:cubicBezTo>
                    <a:pt x="35" y="157"/>
                    <a:pt x="0" y="122"/>
                    <a:pt x="0" y="79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22" y="0"/>
                    <a:pt x="157" y="35"/>
                    <a:pt x="157" y="79"/>
                  </a:cubicBezTo>
                  <a:cubicBezTo>
                    <a:pt x="157" y="122"/>
                    <a:pt x="122" y="157"/>
                    <a:pt x="79" y="157"/>
                  </a:cubicBezTo>
                  <a:close/>
                  <a:moveTo>
                    <a:pt x="79" y="24"/>
                  </a:moveTo>
                  <a:cubicBezTo>
                    <a:pt x="49" y="24"/>
                    <a:pt x="24" y="49"/>
                    <a:pt x="24" y="79"/>
                  </a:cubicBezTo>
                  <a:cubicBezTo>
                    <a:pt x="24" y="109"/>
                    <a:pt x="49" y="133"/>
                    <a:pt x="79" y="133"/>
                  </a:cubicBezTo>
                  <a:cubicBezTo>
                    <a:pt x="109" y="133"/>
                    <a:pt x="133" y="109"/>
                    <a:pt x="133" y="79"/>
                  </a:cubicBezTo>
                  <a:cubicBezTo>
                    <a:pt x="133" y="49"/>
                    <a:pt x="109" y="24"/>
                    <a:pt x="7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4" name="Freeform 14"/>
            <p:cNvSpPr>
              <a:spLocks noEditPoints="1"/>
            </p:cNvSpPr>
            <p:nvPr/>
          </p:nvSpPr>
          <p:spPr bwMode="auto">
            <a:xfrm>
              <a:off x="3200" y="2273"/>
              <a:ext cx="373" cy="374"/>
            </a:xfrm>
            <a:custGeom>
              <a:avLst/>
              <a:gdLst>
                <a:gd name="T0" fmla="*/ 78 w 157"/>
                <a:gd name="T1" fmla="*/ 157 h 157"/>
                <a:gd name="T2" fmla="*/ 0 w 157"/>
                <a:gd name="T3" fmla="*/ 79 h 157"/>
                <a:gd name="T4" fmla="*/ 78 w 157"/>
                <a:gd name="T5" fmla="*/ 0 h 157"/>
                <a:gd name="T6" fmla="*/ 157 w 157"/>
                <a:gd name="T7" fmla="*/ 79 h 157"/>
                <a:gd name="T8" fmla="*/ 78 w 157"/>
                <a:gd name="T9" fmla="*/ 157 h 157"/>
                <a:gd name="T10" fmla="*/ 78 w 157"/>
                <a:gd name="T11" fmla="*/ 24 h 157"/>
                <a:gd name="T12" fmla="*/ 24 w 157"/>
                <a:gd name="T13" fmla="*/ 79 h 157"/>
                <a:gd name="T14" fmla="*/ 78 w 157"/>
                <a:gd name="T15" fmla="*/ 133 h 157"/>
                <a:gd name="T16" fmla="*/ 133 w 157"/>
                <a:gd name="T17" fmla="*/ 79 h 157"/>
                <a:gd name="T18" fmla="*/ 78 w 157"/>
                <a:gd name="T19" fmla="*/ 2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7">
                  <a:moveTo>
                    <a:pt x="78" y="157"/>
                  </a:moveTo>
                  <a:cubicBezTo>
                    <a:pt x="35" y="157"/>
                    <a:pt x="0" y="122"/>
                    <a:pt x="0" y="79"/>
                  </a:cubicBezTo>
                  <a:cubicBezTo>
                    <a:pt x="0" y="35"/>
                    <a:pt x="35" y="0"/>
                    <a:pt x="78" y="0"/>
                  </a:cubicBezTo>
                  <a:cubicBezTo>
                    <a:pt x="122" y="0"/>
                    <a:pt x="157" y="35"/>
                    <a:pt x="157" y="79"/>
                  </a:cubicBezTo>
                  <a:cubicBezTo>
                    <a:pt x="157" y="122"/>
                    <a:pt x="122" y="157"/>
                    <a:pt x="78" y="157"/>
                  </a:cubicBezTo>
                  <a:close/>
                  <a:moveTo>
                    <a:pt x="78" y="24"/>
                  </a:moveTo>
                  <a:cubicBezTo>
                    <a:pt x="48" y="24"/>
                    <a:pt x="24" y="49"/>
                    <a:pt x="24" y="79"/>
                  </a:cubicBezTo>
                  <a:cubicBezTo>
                    <a:pt x="24" y="109"/>
                    <a:pt x="48" y="133"/>
                    <a:pt x="78" y="133"/>
                  </a:cubicBezTo>
                  <a:cubicBezTo>
                    <a:pt x="108" y="133"/>
                    <a:pt x="133" y="109"/>
                    <a:pt x="133" y="79"/>
                  </a:cubicBezTo>
                  <a:cubicBezTo>
                    <a:pt x="133" y="49"/>
                    <a:pt x="108" y="24"/>
                    <a:pt x="7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5" name="Oval 15"/>
            <p:cNvSpPr>
              <a:spLocks noChangeArrowheads="1"/>
            </p:cNvSpPr>
            <p:nvPr/>
          </p:nvSpPr>
          <p:spPr bwMode="auto">
            <a:xfrm>
              <a:off x="3338" y="2411"/>
              <a:ext cx="97" cy="9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6" name="Oval 16"/>
            <p:cNvSpPr>
              <a:spLocks noChangeArrowheads="1"/>
            </p:cNvSpPr>
            <p:nvPr/>
          </p:nvSpPr>
          <p:spPr bwMode="auto">
            <a:xfrm>
              <a:off x="2610" y="2411"/>
              <a:ext cx="97" cy="9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7" name="Freeform 17"/>
            <p:cNvSpPr>
              <a:spLocks noEditPoints="1"/>
            </p:cNvSpPr>
            <p:nvPr/>
          </p:nvSpPr>
          <p:spPr bwMode="auto">
            <a:xfrm>
              <a:off x="2285" y="1673"/>
              <a:ext cx="1458" cy="783"/>
            </a:xfrm>
            <a:custGeom>
              <a:avLst/>
              <a:gdLst>
                <a:gd name="T0" fmla="*/ 531 w 615"/>
                <a:gd name="T1" fmla="*/ 329 h 329"/>
                <a:gd name="T2" fmla="*/ 531 w 615"/>
                <a:gd name="T3" fmla="*/ 305 h 329"/>
                <a:gd name="T4" fmla="*/ 591 w 615"/>
                <a:gd name="T5" fmla="*/ 279 h 329"/>
                <a:gd name="T6" fmla="*/ 425 w 615"/>
                <a:gd name="T7" fmla="*/ 24 h 329"/>
                <a:gd name="T8" fmla="*/ 391 w 615"/>
                <a:gd name="T9" fmla="*/ 194 h 329"/>
                <a:gd name="T10" fmla="*/ 360 w 615"/>
                <a:gd name="T11" fmla="*/ 206 h 329"/>
                <a:gd name="T12" fmla="*/ 360 w 615"/>
                <a:gd name="T13" fmla="*/ 239 h 329"/>
                <a:gd name="T14" fmla="*/ 30 w 615"/>
                <a:gd name="T15" fmla="*/ 251 h 329"/>
                <a:gd name="T16" fmla="*/ 24 w 615"/>
                <a:gd name="T17" fmla="*/ 298 h 329"/>
                <a:gd name="T18" fmla="*/ 91 w 615"/>
                <a:gd name="T19" fmla="*/ 305 h 329"/>
                <a:gd name="T20" fmla="*/ 91 w 615"/>
                <a:gd name="T21" fmla="*/ 329 h 329"/>
                <a:gd name="T22" fmla="*/ 0 w 615"/>
                <a:gd name="T23" fmla="*/ 298 h 329"/>
                <a:gd name="T24" fmla="*/ 30 w 615"/>
                <a:gd name="T25" fmla="*/ 227 h 329"/>
                <a:gd name="T26" fmla="*/ 336 w 615"/>
                <a:gd name="T27" fmla="*/ 208 h 329"/>
                <a:gd name="T28" fmla="*/ 367 w 615"/>
                <a:gd name="T29" fmla="*/ 182 h 329"/>
                <a:gd name="T30" fmla="*/ 425 w 615"/>
                <a:gd name="T31" fmla="*/ 0 h 329"/>
                <a:gd name="T32" fmla="*/ 555 w 615"/>
                <a:gd name="T33" fmla="*/ 139 h 329"/>
                <a:gd name="T34" fmla="*/ 615 w 615"/>
                <a:gd name="T35" fmla="*/ 277 h 329"/>
                <a:gd name="T36" fmla="*/ 398 w 615"/>
                <a:gd name="T37" fmla="*/ 329 h 329"/>
                <a:gd name="T38" fmla="*/ 359 w 615"/>
                <a:gd name="T39" fmla="*/ 329 h 329"/>
                <a:gd name="T40" fmla="*/ 228 w 615"/>
                <a:gd name="T41" fmla="*/ 329 h 329"/>
                <a:gd name="T42" fmla="*/ 228 w 615"/>
                <a:gd name="T43" fmla="*/ 305 h 329"/>
                <a:gd name="T44" fmla="*/ 358 w 615"/>
                <a:gd name="T45" fmla="*/ 305 h 329"/>
                <a:gd name="T46" fmla="*/ 360 w 615"/>
                <a:gd name="T47" fmla="*/ 305 h 329"/>
                <a:gd name="T48" fmla="*/ 410 w 615"/>
                <a:gd name="T49" fmla="*/ 317 h 329"/>
                <a:gd name="T50" fmla="*/ 490 w 615"/>
                <a:gd name="T51" fmla="*/ 182 h 329"/>
                <a:gd name="T52" fmla="*/ 410 w 615"/>
                <a:gd name="T53" fmla="*/ 157 h 329"/>
                <a:gd name="T54" fmla="*/ 439 w 615"/>
                <a:gd name="T55" fmla="*/ 55 h 329"/>
                <a:gd name="T56" fmla="*/ 519 w 615"/>
                <a:gd name="T57" fmla="*/ 151 h 329"/>
                <a:gd name="T58" fmla="*/ 490 w 615"/>
                <a:gd name="T59" fmla="*/ 182 h 329"/>
                <a:gd name="T60" fmla="*/ 439 w 615"/>
                <a:gd name="T61" fmla="*/ 158 h 329"/>
                <a:gd name="T62" fmla="*/ 495 w 615"/>
                <a:gd name="T63" fmla="*/ 157 h 329"/>
                <a:gd name="T64" fmla="*/ 439 w 615"/>
                <a:gd name="T65" fmla="*/ 79 h 329"/>
                <a:gd name="T66" fmla="*/ 434 w 615"/>
                <a:gd name="T67" fmla="*/ 15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5" h="329">
                  <a:moveTo>
                    <a:pt x="557" y="329"/>
                  </a:moveTo>
                  <a:cubicBezTo>
                    <a:pt x="531" y="329"/>
                    <a:pt x="531" y="329"/>
                    <a:pt x="531" y="329"/>
                  </a:cubicBezTo>
                  <a:cubicBezTo>
                    <a:pt x="524" y="329"/>
                    <a:pt x="519" y="324"/>
                    <a:pt x="519" y="317"/>
                  </a:cubicBezTo>
                  <a:cubicBezTo>
                    <a:pt x="519" y="310"/>
                    <a:pt x="524" y="305"/>
                    <a:pt x="531" y="305"/>
                  </a:cubicBezTo>
                  <a:cubicBezTo>
                    <a:pt x="557" y="305"/>
                    <a:pt x="557" y="305"/>
                    <a:pt x="557" y="305"/>
                  </a:cubicBezTo>
                  <a:cubicBezTo>
                    <a:pt x="575" y="305"/>
                    <a:pt x="589" y="293"/>
                    <a:pt x="591" y="279"/>
                  </a:cubicBezTo>
                  <a:cubicBezTo>
                    <a:pt x="542" y="163"/>
                    <a:pt x="482" y="38"/>
                    <a:pt x="464" y="24"/>
                  </a:cubicBezTo>
                  <a:cubicBezTo>
                    <a:pt x="425" y="24"/>
                    <a:pt x="425" y="24"/>
                    <a:pt x="425" y="24"/>
                  </a:cubicBezTo>
                  <a:cubicBezTo>
                    <a:pt x="406" y="24"/>
                    <a:pt x="391" y="37"/>
                    <a:pt x="391" y="52"/>
                  </a:cubicBezTo>
                  <a:cubicBezTo>
                    <a:pt x="391" y="194"/>
                    <a:pt x="391" y="194"/>
                    <a:pt x="391" y="194"/>
                  </a:cubicBezTo>
                  <a:cubicBezTo>
                    <a:pt x="391" y="201"/>
                    <a:pt x="385" y="206"/>
                    <a:pt x="379" y="206"/>
                  </a:cubicBezTo>
                  <a:cubicBezTo>
                    <a:pt x="360" y="206"/>
                    <a:pt x="360" y="206"/>
                    <a:pt x="360" y="206"/>
                  </a:cubicBezTo>
                  <a:cubicBezTo>
                    <a:pt x="360" y="207"/>
                    <a:pt x="360" y="207"/>
                    <a:pt x="360" y="208"/>
                  </a:cubicBezTo>
                  <a:cubicBezTo>
                    <a:pt x="360" y="239"/>
                    <a:pt x="360" y="239"/>
                    <a:pt x="360" y="239"/>
                  </a:cubicBezTo>
                  <a:cubicBezTo>
                    <a:pt x="360" y="245"/>
                    <a:pt x="355" y="251"/>
                    <a:pt x="348" y="251"/>
                  </a:cubicBezTo>
                  <a:cubicBezTo>
                    <a:pt x="30" y="251"/>
                    <a:pt x="30" y="251"/>
                    <a:pt x="30" y="251"/>
                  </a:cubicBezTo>
                  <a:cubicBezTo>
                    <a:pt x="27" y="251"/>
                    <a:pt x="24" y="254"/>
                    <a:pt x="24" y="258"/>
                  </a:cubicBezTo>
                  <a:cubicBezTo>
                    <a:pt x="24" y="298"/>
                    <a:pt x="24" y="298"/>
                    <a:pt x="24" y="298"/>
                  </a:cubicBezTo>
                  <a:cubicBezTo>
                    <a:pt x="24" y="302"/>
                    <a:pt x="27" y="305"/>
                    <a:pt x="30" y="305"/>
                  </a:cubicBezTo>
                  <a:cubicBezTo>
                    <a:pt x="91" y="305"/>
                    <a:pt x="91" y="305"/>
                    <a:pt x="91" y="305"/>
                  </a:cubicBezTo>
                  <a:cubicBezTo>
                    <a:pt x="97" y="305"/>
                    <a:pt x="103" y="310"/>
                    <a:pt x="103" y="317"/>
                  </a:cubicBezTo>
                  <a:cubicBezTo>
                    <a:pt x="103" y="324"/>
                    <a:pt x="97" y="329"/>
                    <a:pt x="91" y="329"/>
                  </a:cubicBezTo>
                  <a:cubicBezTo>
                    <a:pt x="30" y="329"/>
                    <a:pt x="30" y="329"/>
                    <a:pt x="30" y="329"/>
                  </a:cubicBezTo>
                  <a:cubicBezTo>
                    <a:pt x="13" y="329"/>
                    <a:pt x="0" y="315"/>
                    <a:pt x="0" y="29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41"/>
                    <a:pt x="13" y="227"/>
                    <a:pt x="30" y="227"/>
                  </a:cubicBezTo>
                  <a:cubicBezTo>
                    <a:pt x="336" y="227"/>
                    <a:pt x="336" y="227"/>
                    <a:pt x="336" y="227"/>
                  </a:cubicBezTo>
                  <a:cubicBezTo>
                    <a:pt x="336" y="208"/>
                    <a:pt x="336" y="208"/>
                    <a:pt x="336" y="208"/>
                  </a:cubicBezTo>
                  <a:cubicBezTo>
                    <a:pt x="336" y="194"/>
                    <a:pt x="347" y="182"/>
                    <a:pt x="360" y="182"/>
                  </a:cubicBezTo>
                  <a:cubicBezTo>
                    <a:pt x="367" y="182"/>
                    <a:pt x="367" y="182"/>
                    <a:pt x="367" y="182"/>
                  </a:cubicBezTo>
                  <a:cubicBezTo>
                    <a:pt x="367" y="52"/>
                    <a:pt x="367" y="52"/>
                    <a:pt x="367" y="52"/>
                  </a:cubicBezTo>
                  <a:cubicBezTo>
                    <a:pt x="367" y="23"/>
                    <a:pt x="393" y="0"/>
                    <a:pt x="425" y="0"/>
                  </a:cubicBezTo>
                  <a:cubicBezTo>
                    <a:pt x="466" y="0"/>
                    <a:pt x="466" y="0"/>
                    <a:pt x="466" y="0"/>
                  </a:cubicBezTo>
                  <a:cubicBezTo>
                    <a:pt x="476" y="0"/>
                    <a:pt x="489" y="0"/>
                    <a:pt x="555" y="139"/>
                  </a:cubicBezTo>
                  <a:cubicBezTo>
                    <a:pt x="586" y="205"/>
                    <a:pt x="614" y="271"/>
                    <a:pt x="614" y="272"/>
                  </a:cubicBezTo>
                  <a:cubicBezTo>
                    <a:pt x="615" y="274"/>
                    <a:pt x="615" y="275"/>
                    <a:pt x="615" y="277"/>
                  </a:cubicBezTo>
                  <a:cubicBezTo>
                    <a:pt x="615" y="306"/>
                    <a:pt x="589" y="329"/>
                    <a:pt x="557" y="329"/>
                  </a:cubicBezTo>
                  <a:close/>
                  <a:moveTo>
                    <a:pt x="398" y="329"/>
                  </a:moveTo>
                  <a:cubicBezTo>
                    <a:pt x="360" y="329"/>
                    <a:pt x="360" y="329"/>
                    <a:pt x="360" y="329"/>
                  </a:cubicBezTo>
                  <a:cubicBezTo>
                    <a:pt x="359" y="329"/>
                    <a:pt x="359" y="329"/>
                    <a:pt x="359" y="329"/>
                  </a:cubicBezTo>
                  <a:cubicBezTo>
                    <a:pt x="358" y="329"/>
                    <a:pt x="358" y="329"/>
                    <a:pt x="358" y="329"/>
                  </a:cubicBezTo>
                  <a:cubicBezTo>
                    <a:pt x="228" y="329"/>
                    <a:pt x="228" y="329"/>
                    <a:pt x="228" y="329"/>
                  </a:cubicBezTo>
                  <a:cubicBezTo>
                    <a:pt x="221" y="329"/>
                    <a:pt x="216" y="324"/>
                    <a:pt x="216" y="317"/>
                  </a:cubicBezTo>
                  <a:cubicBezTo>
                    <a:pt x="216" y="310"/>
                    <a:pt x="221" y="305"/>
                    <a:pt x="228" y="305"/>
                  </a:cubicBezTo>
                  <a:cubicBezTo>
                    <a:pt x="357" y="305"/>
                    <a:pt x="357" y="305"/>
                    <a:pt x="357" y="305"/>
                  </a:cubicBezTo>
                  <a:cubicBezTo>
                    <a:pt x="358" y="305"/>
                    <a:pt x="358" y="305"/>
                    <a:pt x="358" y="305"/>
                  </a:cubicBezTo>
                  <a:cubicBezTo>
                    <a:pt x="359" y="305"/>
                    <a:pt x="359" y="305"/>
                    <a:pt x="360" y="305"/>
                  </a:cubicBezTo>
                  <a:cubicBezTo>
                    <a:pt x="360" y="305"/>
                    <a:pt x="360" y="305"/>
                    <a:pt x="360" y="305"/>
                  </a:cubicBezTo>
                  <a:cubicBezTo>
                    <a:pt x="398" y="305"/>
                    <a:pt x="398" y="305"/>
                    <a:pt x="398" y="305"/>
                  </a:cubicBezTo>
                  <a:cubicBezTo>
                    <a:pt x="404" y="305"/>
                    <a:pt x="410" y="310"/>
                    <a:pt x="410" y="317"/>
                  </a:cubicBezTo>
                  <a:cubicBezTo>
                    <a:pt x="410" y="324"/>
                    <a:pt x="404" y="329"/>
                    <a:pt x="398" y="329"/>
                  </a:cubicBezTo>
                  <a:close/>
                  <a:moveTo>
                    <a:pt x="490" y="182"/>
                  </a:moveTo>
                  <a:cubicBezTo>
                    <a:pt x="439" y="182"/>
                    <a:pt x="439" y="182"/>
                    <a:pt x="439" y="182"/>
                  </a:cubicBezTo>
                  <a:cubicBezTo>
                    <a:pt x="423" y="182"/>
                    <a:pt x="410" y="171"/>
                    <a:pt x="410" y="157"/>
                  </a:cubicBezTo>
                  <a:cubicBezTo>
                    <a:pt x="410" y="81"/>
                    <a:pt x="410" y="81"/>
                    <a:pt x="410" y="81"/>
                  </a:cubicBezTo>
                  <a:cubicBezTo>
                    <a:pt x="410" y="66"/>
                    <a:pt x="423" y="55"/>
                    <a:pt x="439" y="55"/>
                  </a:cubicBezTo>
                  <a:cubicBezTo>
                    <a:pt x="455" y="55"/>
                    <a:pt x="455" y="55"/>
                    <a:pt x="455" y="55"/>
                  </a:cubicBezTo>
                  <a:cubicBezTo>
                    <a:pt x="463" y="55"/>
                    <a:pt x="473" y="55"/>
                    <a:pt x="519" y="151"/>
                  </a:cubicBezTo>
                  <a:cubicBezTo>
                    <a:pt x="520" y="153"/>
                    <a:pt x="520" y="155"/>
                    <a:pt x="520" y="157"/>
                  </a:cubicBezTo>
                  <a:cubicBezTo>
                    <a:pt x="520" y="171"/>
                    <a:pt x="507" y="182"/>
                    <a:pt x="490" y="182"/>
                  </a:cubicBezTo>
                  <a:close/>
                  <a:moveTo>
                    <a:pt x="434" y="156"/>
                  </a:moveTo>
                  <a:cubicBezTo>
                    <a:pt x="434" y="157"/>
                    <a:pt x="436" y="158"/>
                    <a:pt x="439" y="158"/>
                  </a:cubicBezTo>
                  <a:cubicBezTo>
                    <a:pt x="490" y="158"/>
                    <a:pt x="490" y="158"/>
                    <a:pt x="490" y="158"/>
                  </a:cubicBezTo>
                  <a:cubicBezTo>
                    <a:pt x="492" y="158"/>
                    <a:pt x="494" y="158"/>
                    <a:pt x="495" y="157"/>
                  </a:cubicBezTo>
                  <a:cubicBezTo>
                    <a:pt x="479" y="124"/>
                    <a:pt x="459" y="88"/>
                    <a:pt x="452" y="79"/>
                  </a:cubicBezTo>
                  <a:cubicBezTo>
                    <a:pt x="439" y="79"/>
                    <a:pt x="439" y="79"/>
                    <a:pt x="439" y="79"/>
                  </a:cubicBezTo>
                  <a:cubicBezTo>
                    <a:pt x="436" y="79"/>
                    <a:pt x="434" y="80"/>
                    <a:pt x="434" y="81"/>
                  </a:cubicBezTo>
                  <a:lnTo>
                    <a:pt x="434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8" name="Freeform 18"/>
            <p:cNvSpPr>
              <a:spLocks/>
            </p:cNvSpPr>
            <p:nvPr/>
          </p:nvSpPr>
          <p:spPr bwMode="auto">
            <a:xfrm>
              <a:off x="2140" y="1821"/>
              <a:ext cx="600" cy="71"/>
            </a:xfrm>
            <a:custGeom>
              <a:avLst/>
              <a:gdLst>
                <a:gd name="T0" fmla="*/ 15 w 253"/>
                <a:gd name="T1" fmla="*/ 30 h 30"/>
                <a:gd name="T2" fmla="*/ 238 w 253"/>
                <a:gd name="T3" fmla="*/ 30 h 30"/>
                <a:gd name="T4" fmla="*/ 253 w 253"/>
                <a:gd name="T5" fmla="*/ 15 h 30"/>
                <a:gd name="T6" fmla="*/ 238 w 253"/>
                <a:gd name="T7" fmla="*/ 0 h 30"/>
                <a:gd name="T8" fmla="*/ 15 w 253"/>
                <a:gd name="T9" fmla="*/ 0 h 30"/>
                <a:gd name="T10" fmla="*/ 0 w 253"/>
                <a:gd name="T11" fmla="*/ 15 h 30"/>
                <a:gd name="T12" fmla="*/ 15 w 25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30">
                  <a:moveTo>
                    <a:pt x="15" y="30"/>
                  </a:moveTo>
                  <a:cubicBezTo>
                    <a:pt x="238" y="30"/>
                    <a:pt x="238" y="30"/>
                    <a:pt x="238" y="30"/>
                  </a:cubicBezTo>
                  <a:cubicBezTo>
                    <a:pt x="247" y="30"/>
                    <a:pt x="253" y="23"/>
                    <a:pt x="253" y="15"/>
                  </a:cubicBezTo>
                  <a:cubicBezTo>
                    <a:pt x="253" y="6"/>
                    <a:pt x="247" y="0"/>
                    <a:pt x="23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23"/>
                    <a:pt x="6" y="30"/>
                    <a:pt x="15" y="3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2019" y="2085"/>
              <a:ext cx="721" cy="71"/>
            </a:xfrm>
            <a:custGeom>
              <a:avLst/>
              <a:gdLst>
                <a:gd name="T0" fmla="*/ 304 w 304"/>
                <a:gd name="T1" fmla="*/ 15 h 30"/>
                <a:gd name="T2" fmla="*/ 289 w 304"/>
                <a:gd name="T3" fmla="*/ 0 h 30"/>
                <a:gd name="T4" fmla="*/ 15 w 304"/>
                <a:gd name="T5" fmla="*/ 0 h 30"/>
                <a:gd name="T6" fmla="*/ 0 w 304"/>
                <a:gd name="T7" fmla="*/ 15 h 30"/>
                <a:gd name="T8" fmla="*/ 15 w 304"/>
                <a:gd name="T9" fmla="*/ 30 h 30"/>
                <a:gd name="T10" fmla="*/ 289 w 304"/>
                <a:gd name="T11" fmla="*/ 30 h 30"/>
                <a:gd name="T12" fmla="*/ 304 w 304"/>
                <a:gd name="T1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">
                  <a:moveTo>
                    <a:pt x="304" y="15"/>
                  </a:moveTo>
                  <a:cubicBezTo>
                    <a:pt x="304" y="7"/>
                    <a:pt x="298" y="0"/>
                    <a:pt x="28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24"/>
                    <a:pt x="6" y="30"/>
                    <a:pt x="15" y="30"/>
                  </a:cubicBezTo>
                  <a:cubicBezTo>
                    <a:pt x="289" y="30"/>
                    <a:pt x="289" y="30"/>
                    <a:pt x="289" y="30"/>
                  </a:cubicBezTo>
                  <a:cubicBezTo>
                    <a:pt x="298" y="30"/>
                    <a:pt x="304" y="24"/>
                    <a:pt x="304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70" name="Freeform 20"/>
            <p:cNvSpPr>
              <a:spLocks/>
            </p:cNvSpPr>
            <p:nvPr/>
          </p:nvSpPr>
          <p:spPr bwMode="auto">
            <a:xfrm>
              <a:off x="2292" y="1954"/>
              <a:ext cx="586" cy="71"/>
            </a:xfrm>
            <a:custGeom>
              <a:avLst/>
              <a:gdLst>
                <a:gd name="T0" fmla="*/ 0 w 247"/>
                <a:gd name="T1" fmla="*/ 15 h 30"/>
                <a:gd name="T2" fmla="*/ 15 w 247"/>
                <a:gd name="T3" fmla="*/ 30 h 30"/>
                <a:gd name="T4" fmla="*/ 232 w 247"/>
                <a:gd name="T5" fmla="*/ 30 h 30"/>
                <a:gd name="T6" fmla="*/ 247 w 247"/>
                <a:gd name="T7" fmla="*/ 15 h 30"/>
                <a:gd name="T8" fmla="*/ 232 w 247"/>
                <a:gd name="T9" fmla="*/ 0 h 30"/>
                <a:gd name="T10" fmla="*/ 15 w 247"/>
                <a:gd name="T11" fmla="*/ 0 h 30"/>
                <a:gd name="T12" fmla="*/ 0 w 247"/>
                <a:gd name="T1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0">
                  <a:moveTo>
                    <a:pt x="0" y="15"/>
                  </a:moveTo>
                  <a:cubicBezTo>
                    <a:pt x="0" y="24"/>
                    <a:pt x="9" y="30"/>
                    <a:pt x="15" y="30"/>
                  </a:cubicBezTo>
                  <a:cubicBezTo>
                    <a:pt x="232" y="30"/>
                    <a:pt x="232" y="30"/>
                    <a:pt x="232" y="30"/>
                  </a:cubicBezTo>
                  <a:cubicBezTo>
                    <a:pt x="239" y="30"/>
                    <a:pt x="247" y="24"/>
                    <a:pt x="247" y="15"/>
                  </a:cubicBezTo>
                  <a:cubicBezTo>
                    <a:pt x="247" y="7"/>
                    <a:pt x="239" y="0"/>
                    <a:pt x="23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0" y="7"/>
                    <a:pt x="0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71" name="Freeform 21"/>
            <p:cNvSpPr>
              <a:spLocks/>
            </p:cNvSpPr>
            <p:nvPr/>
          </p:nvSpPr>
          <p:spPr bwMode="auto">
            <a:xfrm>
              <a:off x="2354" y="1721"/>
              <a:ext cx="725" cy="431"/>
            </a:xfrm>
            <a:custGeom>
              <a:avLst/>
              <a:gdLst>
                <a:gd name="T0" fmla="*/ 294 w 306"/>
                <a:gd name="T1" fmla="*/ 181 h 181"/>
                <a:gd name="T2" fmla="*/ 282 w 306"/>
                <a:gd name="T3" fmla="*/ 169 h 181"/>
                <a:gd name="T4" fmla="*/ 282 w 306"/>
                <a:gd name="T5" fmla="*/ 69 h 181"/>
                <a:gd name="T6" fmla="*/ 274 w 306"/>
                <a:gd name="T7" fmla="*/ 30 h 181"/>
                <a:gd name="T8" fmla="*/ 239 w 306"/>
                <a:gd name="T9" fmla="*/ 24 h 181"/>
                <a:gd name="T10" fmla="*/ 236 w 306"/>
                <a:gd name="T11" fmla="*/ 24 h 181"/>
                <a:gd name="T12" fmla="*/ 12 w 306"/>
                <a:gd name="T13" fmla="*/ 24 h 181"/>
                <a:gd name="T14" fmla="*/ 0 w 306"/>
                <a:gd name="T15" fmla="*/ 12 h 181"/>
                <a:gd name="T16" fmla="*/ 12 w 306"/>
                <a:gd name="T17" fmla="*/ 0 h 181"/>
                <a:gd name="T18" fmla="*/ 239 w 306"/>
                <a:gd name="T19" fmla="*/ 0 h 181"/>
                <a:gd name="T20" fmla="*/ 291 w 306"/>
                <a:gd name="T21" fmla="*/ 13 h 181"/>
                <a:gd name="T22" fmla="*/ 306 w 306"/>
                <a:gd name="T23" fmla="*/ 69 h 181"/>
                <a:gd name="T24" fmla="*/ 306 w 306"/>
                <a:gd name="T25" fmla="*/ 169 h 181"/>
                <a:gd name="T26" fmla="*/ 294 w 306"/>
                <a:gd name="T2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181">
                  <a:moveTo>
                    <a:pt x="294" y="181"/>
                  </a:moveTo>
                  <a:cubicBezTo>
                    <a:pt x="288" y="181"/>
                    <a:pt x="282" y="176"/>
                    <a:pt x="282" y="169"/>
                  </a:cubicBezTo>
                  <a:cubicBezTo>
                    <a:pt x="282" y="69"/>
                    <a:pt x="282" y="69"/>
                    <a:pt x="282" y="69"/>
                  </a:cubicBezTo>
                  <a:cubicBezTo>
                    <a:pt x="282" y="49"/>
                    <a:pt x="279" y="35"/>
                    <a:pt x="274" y="30"/>
                  </a:cubicBezTo>
                  <a:cubicBezTo>
                    <a:pt x="268" y="24"/>
                    <a:pt x="257" y="24"/>
                    <a:pt x="239" y="24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59" y="0"/>
                    <a:pt x="278" y="0"/>
                    <a:pt x="291" y="13"/>
                  </a:cubicBezTo>
                  <a:cubicBezTo>
                    <a:pt x="302" y="23"/>
                    <a:pt x="306" y="41"/>
                    <a:pt x="306" y="69"/>
                  </a:cubicBezTo>
                  <a:cubicBezTo>
                    <a:pt x="306" y="169"/>
                    <a:pt x="306" y="169"/>
                    <a:pt x="306" y="169"/>
                  </a:cubicBezTo>
                  <a:cubicBezTo>
                    <a:pt x="306" y="176"/>
                    <a:pt x="301" y="181"/>
                    <a:pt x="294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39" y="1340768"/>
            <a:ext cx="8130655" cy="18532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http://www.abc.net.au/news/image/6481816-3x2-940x62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89" y="889759"/>
            <a:ext cx="3456384" cy="23042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9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Crash Australia 2016</a:t>
            </a:r>
          </a:p>
          <a:p>
            <a:pPr lvl="1"/>
            <a:r>
              <a:rPr lang="en-AU" sz="1800" b="1" dirty="0" smtClean="0"/>
              <a:t>Summary of findings : </a:t>
            </a:r>
            <a:r>
              <a:rPr lang="en-AU" b="1" dirty="0" smtClean="0"/>
              <a:t>ROAD REFERENCE</a:t>
            </a:r>
            <a:endParaRPr lang="en-AU" b="1" dirty="0"/>
          </a:p>
        </p:txBody>
      </p:sp>
      <p:sp>
        <p:nvSpPr>
          <p:cNvPr id="3" name="Rectangle 2"/>
          <p:cNvSpPr/>
          <p:nvPr/>
        </p:nvSpPr>
        <p:spPr>
          <a:xfrm>
            <a:off x="5737040" y="4566485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0119" y="4587468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1674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139" y="4615367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78058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8162" y="5367721"/>
            <a:ext cx="976165" cy="1831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19191A"/>
                </a:solidFill>
                <a:latin typeface="Arial Narrow"/>
              </a:rPr>
              <a:t>Remote Areas</a:t>
            </a: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.</a:t>
            </a:r>
            <a:endParaRPr lang="en-AU" sz="1400" dirty="0" smtClean="0">
              <a:solidFill>
                <a:srgbClr val="4D4D4F"/>
              </a:solidFill>
              <a:latin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7511" y="5466948"/>
            <a:ext cx="1609415" cy="1831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Miscellaneous Highways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74716" y="5276157"/>
            <a:ext cx="1487587" cy="366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Regional road 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network NON Highway</a:t>
            </a: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976" y="5680631"/>
            <a:ext cx="1838165" cy="366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4D4D4F"/>
                </a:solidFill>
                <a:latin typeface="Arial Narrow"/>
              </a:rPr>
              <a:t>URBAN / METROPOLITAN road network</a:t>
            </a:r>
            <a:endParaRPr lang="en-AU" sz="1400" dirty="0" smtClean="0">
              <a:solidFill>
                <a:srgbClr val="4D4D4F"/>
              </a:solidFill>
              <a:latin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7042" y="5367721"/>
            <a:ext cx="1180451" cy="5493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4D4D4F"/>
                </a:solidFill>
                <a:latin typeface="Arial Narrow"/>
              </a:rPr>
              <a:t>OFF Network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Mining / Off-road /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Building Sites.</a:t>
            </a: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9451" y="4786762"/>
            <a:ext cx="862416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2.6%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6476" y="4782029"/>
            <a:ext cx="1072409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23.6%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6040" y="4782029"/>
            <a:ext cx="1072409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12.3%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830" y="4865245"/>
            <a:ext cx="1611018" cy="7063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5400" b="1" dirty="0" smtClean="0">
                <a:solidFill>
                  <a:srgbClr val="00874A"/>
                </a:solidFill>
                <a:latin typeface="Arial Narrow"/>
              </a:rPr>
              <a:t>38.4%</a:t>
            </a:r>
            <a:endParaRPr lang="en-AU" sz="54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1053" y="4782029"/>
            <a:ext cx="1072409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23.1%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grpSp>
        <p:nvGrpSpPr>
          <p:cNvPr id="42" name="Group 21"/>
          <p:cNvGrpSpPr>
            <a:grpSpLocks noChangeAspect="1"/>
          </p:cNvGrpSpPr>
          <p:nvPr/>
        </p:nvGrpSpPr>
        <p:grpSpPr bwMode="auto">
          <a:xfrm>
            <a:off x="4194635" y="3462386"/>
            <a:ext cx="752475" cy="1000125"/>
            <a:chOff x="2643" y="1843"/>
            <a:chExt cx="474" cy="630"/>
          </a:xfrm>
          <a:solidFill>
            <a:schemeClr val="tx2"/>
          </a:solidFill>
        </p:grpSpPr>
        <p:sp>
          <p:nvSpPr>
            <p:cNvPr id="43" name="Freeform 22"/>
            <p:cNvSpPr>
              <a:spLocks/>
            </p:cNvSpPr>
            <p:nvPr/>
          </p:nvSpPr>
          <p:spPr bwMode="auto">
            <a:xfrm>
              <a:off x="2693" y="1843"/>
              <a:ext cx="374" cy="126"/>
            </a:xfrm>
            <a:custGeom>
              <a:avLst/>
              <a:gdLst>
                <a:gd name="T0" fmla="*/ 14 w 156"/>
                <a:gd name="T1" fmla="*/ 14 h 53"/>
                <a:gd name="T2" fmla="*/ 142 w 156"/>
                <a:gd name="T3" fmla="*/ 14 h 53"/>
                <a:gd name="T4" fmla="*/ 142 w 156"/>
                <a:gd name="T5" fmla="*/ 48 h 53"/>
                <a:gd name="T6" fmla="*/ 156 w 156"/>
                <a:gd name="T7" fmla="*/ 53 h 53"/>
                <a:gd name="T8" fmla="*/ 156 w 156"/>
                <a:gd name="T9" fmla="*/ 0 h 53"/>
                <a:gd name="T10" fmla="*/ 0 w 156"/>
                <a:gd name="T11" fmla="*/ 0 h 53"/>
                <a:gd name="T12" fmla="*/ 0 w 156"/>
                <a:gd name="T13" fmla="*/ 53 h 53"/>
                <a:gd name="T14" fmla="*/ 14 w 156"/>
                <a:gd name="T15" fmla="*/ 48 h 53"/>
                <a:gd name="T16" fmla="*/ 14 w 156"/>
                <a:gd name="T17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53">
                  <a:moveTo>
                    <a:pt x="14" y="14"/>
                  </a:moveTo>
                  <a:cubicBezTo>
                    <a:pt x="142" y="14"/>
                    <a:pt x="142" y="14"/>
                    <a:pt x="142" y="14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7" y="48"/>
                    <a:pt x="152" y="50"/>
                    <a:pt x="156" y="53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0"/>
                    <a:pt x="9" y="48"/>
                    <a:pt x="14" y="48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2787" y="2256"/>
              <a:ext cx="186" cy="28"/>
            </a:xfrm>
            <a:custGeom>
              <a:avLst/>
              <a:gdLst>
                <a:gd name="T0" fmla="*/ 72 w 78"/>
                <a:gd name="T1" fmla="*/ 12 h 12"/>
                <a:gd name="T2" fmla="*/ 6 w 78"/>
                <a:gd name="T3" fmla="*/ 12 h 12"/>
                <a:gd name="T4" fmla="*/ 0 w 78"/>
                <a:gd name="T5" fmla="*/ 6 h 12"/>
                <a:gd name="T6" fmla="*/ 6 w 78"/>
                <a:gd name="T7" fmla="*/ 0 h 12"/>
                <a:gd name="T8" fmla="*/ 72 w 78"/>
                <a:gd name="T9" fmla="*/ 0 h 12"/>
                <a:gd name="T10" fmla="*/ 78 w 78"/>
                <a:gd name="T11" fmla="*/ 6 h 12"/>
                <a:gd name="T12" fmla="*/ 72 w 7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2">
                  <a:moveTo>
                    <a:pt x="7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6" y="0"/>
                    <a:pt x="78" y="2"/>
                    <a:pt x="78" y="6"/>
                  </a:cubicBezTo>
                  <a:cubicBezTo>
                    <a:pt x="78" y="9"/>
                    <a:pt x="76" y="12"/>
                    <a:pt x="72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6" name="Freeform 24"/>
            <p:cNvSpPr>
              <a:spLocks noEditPoints="1"/>
            </p:cNvSpPr>
            <p:nvPr/>
          </p:nvSpPr>
          <p:spPr bwMode="auto">
            <a:xfrm>
              <a:off x="2643" y="1986"/>
              <a:ext cx="474" cy="296"/>
            </a:xfrm>
            <a:custGeom>
              <a:avLst/>
              <a:gdLst>
                <a:gd name="T0" fmla="*/ 192 w 198"/>
                <a:gd name="T1" fmla="*/ 40 h 124"/>
                <a:gd name="T2" fmla="*/ 178 w 198"/>
                <a:gd name="T3" fmla="*/ 40 h 124"/>
                <a:gd name="T4" fmla="*/ 178 w 198"/>
                <a:gd name="T5" fmla="*/ 15 h 124"/>
                <a:gd name="T6" fmla="*/ 163 w 198"/>
                <a:gd name="T7" fmla="*/ 0 h 124"/>
                <a:gd name="T8" fmla="*/ 36 w 198"/>
                <a:gd name="T9" fmla="*/ 0 h 124"/>
                <a:gd name="T10" fmla="*/ 21 w 198"/>
                <a:gd name="T11" fmla="*/ 15 h 124"/>
                <a:gd name="T12" fmla="*/ 21 w 198"/>
                <a:gd name="T13" fmla="*/ 40 h 124"/>
                <a:gd name="T14" fmla="*/ 6 w 198"/>
                <a:gd name="T15" fmla="*/ 40 h 124"/>
                <a:gd name="T16" fmla="*/ 0 w 198"/>
                <a:gd name="T17" fmla="*/ 46 h 124"/>
                <a:gd name="T18" fmla="*/ 0 w 198"/>
                <a:gd name="T19" fmla="*/ 82 h 124"/>
                <a:gd name="T20" fmla="*/ 6 w 198"/>
                <a:gd name="T21" fmla="*/ 88 h 124"/>
                <a:gd name="T22" fmla="*/ 21 w 198"/>
                <a:gd name="T23" fmla="*/ 88 h 124"/>
                <a:gd name="T24" fmla="*/ 21 w 198"/>
                <a:gd name="T25" fmla="*/ 124 h 124"/>
                <a:gd name="T26" fmla="*/ 35 w 198"/>
                <a:gd name="T27" fmla="*/ 124 h 124"/>
                <a:gd name="T28" fmla="*/ 35 w 198"/>
                <a:gd name="T29" fmla="*/ 90 h 124"/>
                <a:gd name="T30" fmla="*/ 164 w 198"/>
                <a:gd name="T31" fmla="*/ 90 h 124"/>
                <a:gd name="T32" fmla="*/ 164 w 198"/>
                <a:gd name="T33" fmla="*/ 124 h 124"/>
                <a:gd name="T34" fmla="*/ 178 w 198"/>
                <a:gd name="T35" fmla="*/ 124 h 124"/>
                <a:gd name="T36" fmla="*/ 178 w 198"/>
                <a:gd name="T37" fmla="*/ 88 h 124"/>
                <a:gd name="T38" fmla="*/ 192 w 198"/>
                <a:gd name="T39" fmla="*/ 88 h 124"/>
                <a:gd name="T40" fmla="*/ 198 w 198"/>
                <a:gd name="T41" fmla="*/ 82 h 124"/>
                <a:gd name="T42" fmla="*/ 198 w 198"/>
                <a:gd name="T43" fmla="*/ 46 h 124"/>
                <a:gd name="T44" fmla="*/ 192 w 198"/>
                <a:gd name="T45" fmla="*/ 40 h 124"/>
                <a:gd name="T46" fmla="*/ 36 w 198"/>
                <a:gd name="T47" fmla="*/ 14 h 124"/>
                <a:gd name="T48" fmla="*/ 163 w 198"/>
                <a:gd name="T49" fmla="*/ 14 h 124"/>
                <a:gd name="T50" fmla="*/ 164 w 198"/>
                <a:gd name="T51" fmla="*/ 15 h 124"/>
                <a:gd name="T52" fmla="*/ 164 w 198"/>
                <a:gd name="T53" fmla="*/ 23 h 124"/>
                <a:gd name="T54" fmla="*/ 35 w 198"/>
                <a:gd name="T55" fmla="*/ 23 h 124"/>
                <a:gd name="T56" fmla="*/ 35 w 198"/>
                <a:gd name="T57" fmla="*/ 15 h 124"/>
                <a:gd name="T58" fmla="*/ 36 w 198"/>
                <a:gd name="T59" fmla="*/ 14 h 124"/>
                <a:gd name="T60" fmla="*/ 12 w 198"/>
                <a:gd name="T61" fmla="*/ 76 h 124"/>
                <a:gd name="T62" fmla="*/ 12 w 198"/>
                <a:gd name="T63" fmla="*/ 52 h 124"/>
                <a:gd name="T64" fmla="*/ 21 w 198"/>
                <a:gd name="T65" fmla="*/ 52 h 124"/>
                <a:gd name="T66" fmla="*/ 21 w 198"/>
                <a:gd name="T67" fmla="*/ 76 h 124"/>
                <a:gd name="T68" fmla="*/ 12 w 198"/>
                <a:gd name="T69" fmla="*/ 76 h 124"/>
                <a:gd name="T70" fmla="*/ 35 w 198"/>
                <a:gd name="T71" fmla="*/ 76 h 124"/>
                <a:gd name="T72" fmla="*/ 35 w 198"/>
                <a:gd name="T73" fmla="*/ 37 h 124"/>
                <a:gd name="T74" fmla="*/ 164 w 198"/>
                <a:gd name="T75" fmla="*/ 37 h 124"/>
                <a:gd name="T76" fmla="*/ 164 w 198"/>
                <a:gd name="T77" fmla="*/ 76 h 124"/>
                <a:gd name="T78" fmla="*/ 35 w 198"/>
                <a:gd name="T79" fmla="*/ 76 h 124"/>
                <a:gd name="T80" fmla="*/ 186 w 198"/>
                <a:gd name="T81" fmla="*/ 76 h 124"/>
                <a:gd name="T82" fmla="*/ 178 w 198"/>
                <a:gd name="T83" fmla="*/ 76 h 124"/>
                <a:gd name="T84" fmla="*/ 178 w 198"/>
                <a:gd name="T85" fmla="*/ 52 h 124"/>
                <a:gd name="T86" fmla="*/ 186 w 198"/>
                <a:gd name="T87" fmla="*/ 52 h 124"/>
                <a:gd name="T88" fmla="*/ 186 w 198"/>
                <a:gd name="T89" fmla="*/ 7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124">
                  <a:moveTo>
                    <a:pt x="192" y="40"/>
                  </a:moveTo>
                  <a:cubicBezTo>
                    <a:pt x="178" y="40"/>
                    <a:pt x="178" y="40"/>
                    <a:pt x="178" y="40"/>
                  </a:cubicBezTo>
                  <a:cubicBezTo>
                    <a:pt x="178" y="15"/>
                    <a:pt x="178" y="15"/>
                    <a:pt x="178" y="15"/>
                  </a:cubicBezTo>
                  <a:cubicBezTo>
                    <a:pt x="178" y="7"/>
                    <a:pt x="171" y="0"/>
                    <a:pt x="16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8" y="0"/>
                    <a:pt x="21" y="7"/>
                    <a:pt x="21" y="1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3" y="40"/>
                    <a:pt x="0" y="43"/>
                    <a:pt x="0" y="4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5"/>
                    <a:pt x="3" y="88"/>
                    <a:pt x="6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124"/>
                    <a:pt x="21" y="124"/>
                    <a:pt x="21" y="124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4" y="124"/>
                    <a:pt x="164" y="124"/>
                    <a:pt x="164" y="124"/>
                  </a:cubicBezTo>
                  <a:cubicBezTo>
                    <a:pt x="178" y="124"/>
                    <a:pt x="178" y="124"/>
                    <a:pt x="178" y="124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6" y="88"/>
                    <a:pt x="198" y="85"/>
                    <a:pt x="198" y="82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8" y="43"/>
                    <a:pt x="196" y="40"/>
                    <a:pt x="192" y="40"/>
                  </a:cubicBezTo>
                  <a:close/>
                  <a:moveTo>
                    <a:pt x="36" y="14"/>
                  </a:move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4" y="15"/>
                    <a:pt x="164" y="15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6" y="14"/>
                  </a:cubicBezTo>
                  <a:close/>
                  <a:moveTo>
                    <a:pt x="12" y="76"/>
                  </a:moveTo>
                  <a:cubicBezTo>
                    <a:pt x="12" y="52"/>
                    <a:pt x="12" y="52"/>
                    <a:pt x="1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76"/>
                    <a:pt x="21" y="76"/>
                    <a:pt x="21" y="76"/>
                  </a:cubicBezTo>
                  <a:lnTo>
                    <a:pt x="12" y="76"/>
                  </a:lnTo>
                  <a:close/>
                  <a:moveTo>
                    <a:pt x="35" y="76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76"/>
                    <a:pt x="164" y="76"/>
                    <a:pt x="164" y="76"/>
                  </a:cubicBezTo>
                  <a:lnTo>
                    <a:pt x="35" y="76"/>
                  </a:lnTo>
                  <a:close/>
                  <a:moveTo>
                    <a:pt x="186" y="76"/>
                  </a:moveTo>
                  <a:cubicBezTo>
                    <a:pt x="178" y="76"/>
                    <a:pt x="178" y="76"/>
                    <a:pt x="178" y="76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86" y="52"/>
                    <a:pt x="186" y="52"/>
                    <a:pt x="186" y="52"/>
                  </a:cubicBezTo>
                  <a:lnTo>
                    <a:pt x="18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7" name="Freeform 25"/>
            <p:cNvSpPr>
              <a:spLocks noEditPoints="1"/>
            </p:cNvSpPr>
            <p:nvPr/>
          </p:nvSpPr>
          <p:spPr bwMode="auto">
            <a:xfrm>
              <a:off x="2681" y="2313"/>
              <a:ext cx="400" cy="160"/>
            </a:xfrm>
            <a:custGeom>
              <a:avLst/>
              <a:gdLst>
                <a:gd name="T0" fmla="*/ 160 w 167"/>
                <a:gd name="T1" fmla="*/ 0 h 67"/>
                <a:gd name="T2" fmla="*/ 7 w 167"/>
                <a:gd name="T3" fmla="*/ 0 h 67"/>
                <a:gd name="T4" fmla="*/ 0 w 167"/>
                <a:gd name="T5" fmla="*/ 7 h 67"/>
                <a:gd name="T6" fmla="*/ 0 w 167"/>
                <a:gd name="T7" fmla="*/ 30 h 67"/>
                <a:gd name="T8" fmla="*/ 7 w 167"/>
                <a:gd name="T9" fmla="*/ 37 h 67"/>
                <a:gd name="T10" fmla="*/ 16 w 167"/>
                <a:gd name="T11" fmla="*/ 37 h 67"/>
                <a:gd name="T12" fmla="*/ 16 w 167"/>
                <a:gd name="T13" fmla="*/ 38 h 67"/>
                <a:gd name="T14" fmla="*/ 16 w 167"/>
                <a:gd name="T15" fmla="*/ 52 h 67"/>
                <a:gd name="T16" fmla="*/ 31 w 167"/>
                <a:gd name="T17" fmla="*/ 67 h 67"/>
                <a:gd name="T18" fmla="*/ 43 w 167"/>
                <a:gd name="T19" fmla="*/ 67 h 67"/>
                <a:gd name="T20" fmla="*/ 58 w 167"/>
                <a:gd name="T21" fmla="*/ 52 h 67"/>
                <a:gd name="T22" fmla="*/ 58 w 167"/>
                <a:gd name="T23" fmla="*/ 38 h 67"/>
                <a:gd name="T24" fmla="*/ 57 w 167"/>
                <a:gd name="T25" fmla="*/ 37 h 67"/>
                <a:gd name="T26" fmla="*/ 109 w 167"/>
                <a:gd name="T27" fmla="*/ 37 h 67"/>
                <a:gd name="T28" fmla="*/ 109 w 167"/>
                <a:gd name="T29" fmla="*/ 38 h 67"/>
                <a:gd name="T30" fmla="*/ 109 w 167"/>
                <a:gd name="T31" fmla="*/ 52 h 67"/>
                <a:gd name="T32" fmla="*/ 124 w 167"/>
                <a:gd name="T33" fmla="*/ 67 h 67"/>
                <a:gd name="T34" fmla="*/ 136 w 167"/>
                <a:gd name="T35" fmla="*/ 67 h 67"/>
                <a:gd name="T36" fmla="*/ 151 w 167"/>
                <a:gd name="T37" fmla="*/ 52 h 67"/>
                <a:gd name="T38" fmla="*/ 151 w 167"/>
                <a:gd name="T39" fmla="*/ 38 h 67"/>
                <a:gd name="T40" fmla="*/ 150 w 167"/>
                <a:gd name="T41" fmla="*/ 37 h 67"/>
                <a:gd name="T42" fmla="*/ 160 w 167"/>
                <a:gd name="T43" fmla="*/ 37 h 67"/>
                <a:gd name="T44" fmla="*/ 167 w 167"/>
                <a:gd name="T45" fmla="*/ 30 h 67"/>
                <a:gd name="T46" fmla="*/ 167 w 167"/>
                <a:gd name="T47" fmla="*/ 7 h 67"/>
                <a:gd name="T48" fmla="*/ 160 w 167"/>
                <a:gd name="T49" fmla="*/ 0 h 67"/>
                <a:gd name="T50" fmla="*/ 43 w 167"/>
                <a:gd name="T51" fmla="*/ 53 h 67"/>
                <a:gd name="T52" fmla="*/ 31 w 167"/>
                <a:gd name="T53" fmla="*/ 53 h 67"/>
                <a:gd name="T54" fmla="*/ 30 w 167"/>
                <a:gd name="T55" fmla="*/ 52 h 67"/>
                <a:gd name="T56" fmla="*/ 30 w 167"/>
                <a:gd name="T57" fmla="*/ 37 h 67"/>
                <a:gd name="T58" fmla="*/ 44 w 167"/>
                <a:gd name="T59" fmla="*/ 37 h 67"/>
                <a:gd name="T60" fmla="*/ 44 w 167"/>
                <a:gd name="T61" fmla="*/ 52 h 67"/>
                <a:gd name="T62" fmla="*/ 43 w 167"/>
                <a:gd name="T63" fmla="*/ 53 h 67"/>
                <a:gd name="T64" fmla="*/ 137 w 167"/>
                <a:gd name="T65" fmla="*/ 52 h 67"/>
                <a:gd name="T66" fmla="*/ 136 w 167"/>
                <a:gd name="T67" fmla="*/ 53 h 67"/>
                <a:gd name="T68" fmla="*/ 124 w 167"/>
                <a:gd name="T69" fmla="*/ 53 h 67"/>
                <a:gd name="T70" fmla="*/ 123 w 167"/>
                <a:gd name="T71" fmla="*/ 52 h 67"/>
                <a:gd name="T72" fmla="*/ 123 w 167"/>
                <a:gd name="T73" fmla="*/ 37 h 67"/>
                <a:gd name="T74" fmla="*/ 137 w 167"/>
                <a:gd name="T75" fmla="*/ 37 h 67"/>
                <a:gd name="T76" fmla="*/ 137 w 167"/>
                <a:gd name="T77" fmla="*/ 52 h 67"/>
                <a:gd name="T78" fmla="*/ 153 w 167"/>
                <a:gd name="T79" fmla="*/ 23 h 67"/>
                <a:gd name="T80" fmla="*/ 14 w 167"/>
                <a:gd name="T81" fmla="*/ 23 h 67"/>
                <a:gd name="T82" fmla="*/ 14 w 167"/>
                <a:gd name="T83" fmla="*/ 14 h 67"/>
                <a:gd name="T84" fmla="*/ 153 w 167"/>
                <a:gd name="T85" fmla="*/ 14 h 67"/>
                <a:gd name="T86" fmla="*/ 153 w 167"/>
                <a:gd name="T87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" h="67">
                  <a:moveTo>
                    <a:pt x="16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7"/>
                    <a:pt x="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8"/>
                    <a:pt x="16" y="3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0"/>
                    <a:pt x="23" y="67"/>
                    <a:pt x="31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51" y="67"/>
                    <a:pt x="58" y="60"/>
                    <a:pt x="58" y="52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7" y="37"/>
                    <a:pt x="57" y="37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09" y="37"/>
                    <a:pt x="109" y="38"/>
                    <a:pt x="109" y="38"/>
                  </a:cubicBezTo>
                  <a:cubicBezTo>
                    <a:pt x="109" y="52"/>
                    <a:pt x="109" y="52"/>
                    <a:pt x="109" y="52"/>
                  </a:cubicBezTo>
                  <a:cubicBezTo>
                    <a:pt x="109" y="60"/>
                    <a:pt x="116" y="67"/>
                    <a:pt x="124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44" y="67"/>
                    <a:pt x="151" y="60"/>
                    <a:pt x="151" y="52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51" y="38"/>
                    <a:pt x="151" y="37"/>
                    <a:pt x="150" y="37"/>
                  </a:cubicBezTo>
                  <a:cubicBezTo>
                    <a:pt x="160" y="37"/>
                    <a:pt x="160" y="37"/>
                    <a:pt x="160" y="37"/>
                  </a:cubicBezTo>
                  <a:cubicBezTo>
                    <a:pt x="164" y="37"/>
                    <a:pt x="167" y="34"/>
                    <a:pt x="167" y="30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67" y="3"/>
                    <a:pt x="164" y="0"/>
                    <a:pt x="160" y="0"/>
                  </a:cubicBezTo>
                  <a:close/>
                  <a:moveTo>
                    <a:pt x="43" y="53"/>
                  </a:move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0" y="53"/>
                    <a:pt x="30" y="52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3"/>
                    <a:pt x="43" y="53"/>
                    <a:pt x="43" y="53"/>
                  </a:cubicBezTo>
                  <a:close/>
                  <a:moveTo>
                    <a:pt x="137" y="52"/>
                  </a:moveTo>
                  <a:cubicBezTo>
                    <a:pt x="137" y="53"/>
                    <a:pt x="136" y="53"/>
                    <a:pt x="136" y="53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4" y="53"/>
                    <a:pt x="123" y="53"/>
                    <a:pt x="123" y="52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37" y="37"/>
                    <a:pt x="137" y="37"/>
                    <a:pt x="137" y="37"/>
                  </a:cubicBezTo>
                  <a:lnTo>
                    <a:pt x="137" y="52"/>
                  </a:lnTo>
                  <a:close/>
                  <a:moveTo>
                    <a:pt x="153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3" y="14"/>
                    <a:pt x="153" y="14"/>
                    <a:pt x="153" y="14"/>
                  </a:cubicBezTo>
                  <a:lnTo>
                    <a:pt x="15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29" y="3494184"/>
            <a:ext cx="778969" cy="95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55" y="3467790"/>
            <a:ext cx="1498279" cy="9784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65" y="3432425"/>
            <a:ext cx="677404" cy="101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29" y="3449925"/>
            <a:ext cx="1139544" cy="9927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4" y="1371600"/>
            <a:ext cx="7950227" cy="184137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656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Accident specifics</a:t>
            </a:r>
          </a:p>
          <a:p>
            <a:pPr lvl="1"/>
            <a:r>
              <a:rPr lang="en-AU" sz="1800" b="1" dirty="0" smtClean="0"/>
              <a:t>Time of day</a:t>
            </a:r>
            <a:endParaRPr lang="en-AU" sz="18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321403"/>
              </p:ext>
            </p:extLst>
          </p:nvPr>
        </p:nvGraphicFramePr>
        <p:xfrm>
          <a:off x="539552" y="1556792"/>
          <a:ext cx="77048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385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47948" y="268516"/>
            <a:ext cx="7848104" cy="792113"/>
          </a:xfrm>
        </p:spPr>
        <p:txBody>
          <a:bodyPr/>
          <a:lstStyle/>
          <a:p>
            <a:r>
              <a:rPr lang="en-AU" dirty="0"/>
              <a:t>Accident specifics</a:t>
            </a:r>
          </a:p>
          <a:p>
            <a:pPr lvl="1"/>
            <a:r>
              <a:rPr lang="en-AU" sz="1800" b="1" dirty="0" smtClean="0"/>
              <a:t>Driver’s age</a:t>
            </a:r>
            <a:endParaRPr lang="en-AU" sz="1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258306" y="5139745"/>
            <a:ext cx="6629769" cy="950506"/>
            <a:chOff x="1258306" y="5113987"/>
            <a:chExt cx="6629769" cy="950506"/>
          </a:xfrm>
        </p:grpSpPr>
        <p:sp>
          <p:nvSpPr>
            <p:cNvPr id="4" name="Rectangle 3"/>
            <p:cNvSpPr/>
            <p:nvPr/>
          </p:nvSpPr>
          <p:spPr>
            <a:xfrm>
              <a:off x="1295636" y="5113987"/>
              <a:ext cx="6552728" cy="9505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000" rtlCol="0" anchor="ctr"/>
            <a:lstStyle/>
            <a:p>
              <a:pPr eaLnBrk="1" fontAlgn="auto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AU" dirty="0" smtClean="0">
                  <a:solidFill>
                    <a:srgbClr val="4D4D4F"/>
                  </a:solidFill>
                </a:rPr>
                <a:t>There </a:t>
              </a:r>
              <a:r>
                <a:rPr lang="en-AU" dirty="0">
                  <a:solidFill>
                    <a:srgbClr val="4D4D4F"/>
                  </a:solidFill>
                </a:rPr>
                <a:t>has been an </a:t>
              </a:r>
              <a:r>
                <a:rPr lang="en-AU" b="1" dirty="0">
                  <a:solidFill>
                    <a:srgbClr val="19191A"/>
                  </a:solidFill>
                </a:rPr>
                <a:t>increase </a:t>
              </a:r>
              <a:r>
                <a:rPr lang="en-AU" b="1" dirty="0" smtClean="0">
                  <a:solidFill>
                    <a:srgbClr val="19191A"/>
                  </a:solidFill>
                </a:rPr>
                <a:t>in incidents </a:t>
              </a:r>
              <a:r>
                <a:rPr lang="en-AU" dirty="0">
                  <a:solidFill>
                    <a:srgbClr val="4D4D4F"/>
                  </a:solidFill>
                </a:rPr>
                <a:t>involving drivers </a:t>
              </a:r>
              <a:r>
                <a:rPr lang="en-AU" b="1" dirty="0">
                  <a:solidFill>
                    <a:srgbClr val="19191A"/>
                  </a:solidFill>
                </a:rPr>
                <a:t>over </a:t>
              </a:r>
              <a:r>
                <a:rPr lang="en-AU" b="1" dirty="0" smtClean="0">
                  <a:solidFill>
                    <a:srgbClr val="19191A"/>
                  </a:solidFill>
                </a:rPr>
                <a:t>50 </a:t>
              </a:r>
              <a:r>
                <a:rPr lang="en-AU" b="1" dirty="0">
                  <a:solidFill>
                    <a:srgbClr val="19191A"/>
                  </a:solidFill>
                </a:rPr>
                <a:t>years of </a:t>
              </a:r>
              <a:r>
                <a:rPr lang="en-AU" b="1" dirty="0" smtClean="0">
                  <a:solidFill>
                    <a:srgbClr val="19191A"/>
                  </a:solidFill>
                </a:rPr>
                <a:t>age. (40.1% of losses) </a:t>
              </a:r>
              <a:endParaRPr lang="en-AU" b="1" dirty="0">
                <a:solidFill>
                  <a:srgbClr val="19191A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58306" y="5176240"/>
              <a:ext cx="75715" cy="82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812360" y="5176240"/>
              <a:ext cx="75715" cy="82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014106" y="3079349"/>
            <a:ext cx="172816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5616" y="3079349"/>
            <a:ext cx="172816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1760" y="4085940"/>
            <a:ext cx="1474764" cy="4185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dirty="0" smtClean="0">
                <a:solidFill>
                  <a:srgbClr val="4D4D4F"/>
                </a:solidFill>
                <a:latin typeface="Arial Narrow"/>
              </a:rPr>
              <a:t>of drivers were over</a:t>
            </a:r>
            <a:br>
              <a:rPr lang="en-AU" sz="1600" dirty="0" smtClean="0">
                <a:solidFill>
                  <a:srgbClr val="4D4D4F"/>
                </a:solidFill>
                <a:latin typeface="Arial Narrow"/>
              </a:rPr>
            </a:br>
            <a:r>
              <a:rPr lang="en-AU" sz="1600" b="1" dirty="0" smtClean="0">
                <a:solidFill>
                  <a:srgbClr val="19191A"/>
                </a:solidFill>
                <a:latin typeface="Arial Narrow"/>
              </a:rPr>
              <a:t>40 years of age.</a:t>
            </a:r>
            <a:endParaRPr lang="en-AU" sz="1600" dirty="0" smtClean="0">
              <a:solidFill>
                <a:srgbClr val="4D4D4F"/>
              </a:solidFill>
              <a:latin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1886" y="4147292"/>
            <a:ext cx="1630253" cy="4185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dirty="0" smtClean="0">
                <a:solidFill>
                  <a:srgbClr val="4D4D4F"/>
                </a:solidFill>
                <a:latin typeface="Arial Narrow"/>
              </a:rPr>
              <a:t>are over </a:t>
            </a:r>
            <a:r>
              <a:rPr lang="en-AU" sz="1600" b="1" dirty="0" smtClean="0">
                <a:solidFill>
                  <a:srgbClr val="19191A"/>
                </a:solidFill>
                <a:latin typeface="Arial Narrow"/>
              </a:rPr>
              <a:t>55 years old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600" b="1" dirty="0" smtClean="0">
                <a:solidFill>
                  <a:srgbClr val="217B3B"/>
                </a:solidFill>
                <a:latin typeface="Arial Narrow"/>
              </a:rPr>
              <a:t>4.1% UNDER 25</a:t>
            </a:r>
            <a:r>
              <a:rPr lang="en-AU" sz="1600" b="1" dirty="0" smtClean="0">
                <a:solidFill>
                  <a:srgbClr val="19191A"/>
                </a:solidFill>
                <a:latin typeface="Arial Narrow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64666" y="3301110"/>
            <a:ext cx="1788952" cy="7848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6000" b="1" dirty="0" smtClean="0">
                <a:solidFill>
                  <a:srgbClr val="00874A"/>
                </a:solidFill>
                <a:latin typeface="Arial Narrow"/>
              </a:rPr>
              <a:t>69.6%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5569" y="3362462"/>
            <a:ext cx="1848263" cy="7848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6000" b="1" dirty="0">
                <a:solidFill>
                  <a:srgbClr val="00874A"/>
                </a:solidFill>
                <a:latin typeface="Arial Narrow"/>
              </a:rPr>
              <a:t>1</a:t>
            </a:r>
            <a:r>
              <a:rPr lang="en-AU" sz="4400" b="1" dirty="0">
                <a:solidFill>
                  <a:srgbClr val="00874A"/>
                </a:solidFill>
                <a:latin typeface="Arial Narrow"/>
              </a:rPr>
              <a:t> in</a:t>
            </a:r>
            <a:r>
              <a:rPr lang="en-AU" sz="2800" b="1" dirty="0">
                <a:solidFill>
                  <a:srgbClr val="00874A"/>
                </a:solidFill>
                <a:latin typeface="Arial Narrow"/>
              </a:rPr>
              <a:t> </a:t>
            </a:r>
            <a:r>
              <a:rPr lang="en-AU" sz="6000" b="1" dirty="0" smtClean="0">
                <a:solidFill>
                  <a:srgbClr val="00874A"/>
                </a:solidFill>
                <a:latin typeface="Arial Narrow"/>
              </a:rPr>
              <a:t>4.2</a:t>
            </a:r>
            <a:endParaRPr lang="en-AU" sz="6000" b="1" dirty="0">
              <a:solidFill>
                <a:srgbClr val="00874A"/>
              </a:solidFill>
              <a:latin typeface="Arial Narrow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506715" y="1960110"/>
            <a:ext cx="742951" cy="944562"/>
            <a:chOff x="-1844676" y="1979613"/>
            <a:chExt cx="742951" cy="944562"/>
          </a:xfrm>
        </p:grpSpPr>
        <p:sp>
          <p:nvSpPr>
            <p:cNvPr id="37" name="Oval 6"/>
            <p:cNvSpPr>
              <a:spLocks noChangeArrowheads="1"/>
            </p:cNvSpPr>
            <p:nvPr/>
          </p:nvSpPr>
          <p:spPr bwMode="auto">
            <a:xfrm>
              <a:off x="-1630363" y="2522538"/>
              <a:ext cx="71438" cy="714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8" name="Oval 7"/>
            <p:cNvSpPr>
              <a:spLocks noChangeArrowheads="1"/>
            </p:cNvSpPr>
            <p:nvPr/>
          </p:nvSpPr>
          <p:spPr bwMode="auto">
            <a:xfrm>
              <a:off x="-1385888" y="2522538"/>
              <a:ext cx="71438" cy="714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-1555750" y="2725738"/>
              <a:ext cx="165100" cy="66675"/>
            </a:xfrm>
            <a:custGeom>
              <a:avLst/>
              <a:gdLst>
                <a:gd name="T0" fmla="*/ 33 w 44"/>
                <a:gd name="T1" fmla="*/ 2 h 18"/>
                <a:gd name="T2" fmla="*/ 11 w 44"/>
                <a:gd name="T3" fmla="*/ 2 h 18"/>
                <a:gd name="T4" fmla="*/ 2 w 44"/>
                <a:gd name="T5" fmla="*/ 6 h 18"/>
                <a:gd name="T6" fmla="*/ 6 w 44"/>
                <a:gd name="T7" fmla="*/ 15 h 18"/>
                <a:gd name="T8" fmla="*/ 22 w 44"/>
                <a:gd name="T9" fmla="*/ 18 h 18"/>
                <a:gd name="T10" fmla="*/ 39 w 44"/>
                <a:gd name="T11" fmla="*/ 15 h 18"/>
                <a:gd name="T12" fmla="*/ 42 w 44"/>
                <a:gd name="T13" fmla="*/ 6 h 18"/>
                <a:gd name="T14" fmla="*/ 33 w 44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8">
                  <a:moveTo>
                    <a:pt x="33" y="2"/>
                  </a:moveTo>
                  <a:cubicBezTo>
                    <a:pt x="26" y="5"/>
                    <a:pt x="18" y="5"/>
                    <a:pt x="11" y="2"/>
                  </a:cubicBezTo>
                  <a:cubicBezTo>
                    <a:pt x="7" y="0"/>
                    <a:pt x="3" y="2"/>
                    <a:pt x="2" y="6"/>
                  </a:cubicBezTo>
                  <a:cubicBezTo>
                    <a:pt x="0" y="9"/>
                    <a:pt x="2" y="13"/>
                    <a:pt x="6" y="15"/>
                  </a:cubicBezTo>
                  <a:cubicBezTo>
                    <a:pt x="11" y="17"/>
                    <a:pt x="16" y="18"/>
                    <a:pt x="22" y="18"/>
                  </a:cubicBezTo>
                  <a:cubicBezTo>
                    <a:pt x="28" y="18"/>
                    <a:pt x="33" y="17"/>
                    <a:pt x="39" y="15"/>
                  </a:cubicBezTo>
                  <a:cubicBezTo>
                    <a:pt x="42" y="13"/>
                    <a:pt x="44" y="9"/>
                    <a:pt x="42" y="6"/>
                  </a:cubicBezTo>
                  <a:cubicBezTo>
                    <a:pt x="41" y="2"/>
                    <a:pt x="37" y="0"/>
                    <a:pt x="33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0" name="Freeform 9"/>
            <p:cNvSpPr>
              <a:spLocks noEditPoints="1"/>
            </p:cNvSpPr>
            <p:nvPr/>
          </p:nvSpPr>
          <p:spPr bwMode="auto">
            <a:xfrm>
              <a:off x="-1844676" y="1979613"/>
              <a:ext cx="742951" cy="944562"/>
            </a:xfrm>
            <a:custGeom>
              <a:avLst/>
              <a:gdLst>
                <a:gd name="T0" fmla="*/ 187 w 198"/>
                <a:gd name="T1" fmla="*/ 120 h 252"/>
                <a:gd name="T2" fmla="*/ 185 w 198"/>
                <a:gd name="T3" fmla="*/ 101 h 252"/>
                <a:gd name="T4" fmla="*/ 181 w 198"/>
                <a:gd name="T5" fmla="*/ 54 h 252"/>
                <a:gd name="T6" fmla="*/ 110 w 198"/>
                <a:gd name="T7" fmla="*/ 6 h 252"/>
                <a:gd name="T8" fmla="*/ 86 w 198"/>
                <a:gd name="T9" fmla="*/ 6 h 252"/>
                <a:gd name="T10" fmla="*/ 14 w 198"/>
                <a:gd name="T11" fmla="*/ 54 h 252"/>
                <a:gd name="T12" fmla="*/ 11 w 198"/>
                <a:gd name="T13" fmla="*/ 101 h 252"/>
                <a:gd name="T14" fmla="*/ 9 w 198"/>
                <a:gd name="T15" fmla="*/ 122 h 252"/>
                <a:gd name="T16" fmla="*/ 18 w 198"/>
                <a:gd name="T17" fmla="*/ 174 h 252"/>
                <a:gd name="T18" fmla="*/ 99 w 198"/>
                <a:gd name="T19" fmla="*/ 252 h 252"/>
                <a:gd name="T20" fmla="*/ 180 w 198"/>
                <a:gd name="T21" fmla="*/ 174 h 252"/>
                <a:gd name="T22" fmla="*/ 188 w 198"/>
                <a:gd name="T23" fmla="*/ 121 h 252"/>
                <a:gd name="T24" fmla="*/ 165 w 198"/>
                <a:gd name="T25" fmla="*/ 130 h 252"/>
                <a:gd name="T26" fmla="*/ 99 w 198"/>
                <a:gd name="T27" fmla="*/ 107 h 252"/>
                <a:gd name="T28" fmla="*/ 97 w 198"/>
                <a:gd name="T29" fmla="*/ 107 h 252"/>
                <a:gd name="T30" fmla="*/ 31 w 198"/>
                <a:gd name="T31" fmla="*/ 130 h 252"/>
                <a:gd name="T32" fmla="*/ 23 w 198"/>
                <a:gd name="T33" fmla="*/ 114 h 252"/>
                <a:gd name="T34" fmla="*/ 167 w 198"/>
                <a:gd name="T35" fmla="*/ 129 h 252"/>
                <a:gd name="T36" fmla="*/ 65 w 198"/>
                <a:gd name="T37" fmla="*/ 25 h 252"/>
                <a:gd name="T38" fmla="*/ 104 w 198"/>
                <a:gd name="T39" fmla="*/ 19 h 252"/>
                <a:gd name="T40" fmla="*/ 168 w 198"/>
                <a:gd name="T41" fmla="*/ 56 h 252"/>
                <a:gd name="T42" fmla="*/ 26 w 198"/>
                <a:gd name="T43" fmla="*/ 94 h 252"/>
                <a:gd name="T44" fmla="*/ 182 w 198"/>
                <a:gd name="T45" fmla="*/ 148 h 252"/>
                <a:gd name="T46" fmla="*/ 167 w 198"/>
                <a:gd name="T47" fmla="*/ 169 h 252"/>
                <a:gd name="T48" fmla="*/ 99 w 198"/>
                <a:gd name="T49" fmla="*/ 238 h 252"/>
                <a:gd name="T50" fmla="*/ 31 w 198"/>
                <a:gd name="T51" fmla="*/ 169 h 252"/>
                <a:gd name="T52" fmla="*/ 16 w 198"/>
                <a:gd name="T53" fmla="*/ 148 h 252"/>
                <a:gd name="T54" fmla="*/ 25 w 198"/>
                <a:gd name="T55" fmla="*/ 142 h 252"/>
                <a:gd name="T56" fmla="*/ 65 w 198"/>
                <a:gd name="T57" fmla="*/ 129 h 252"/>
                <a:gd name="T58" fmla="*/ 98 w 198"/>
                <a:gd name="T59" fmla="*/ 121 h 252"/>
                <a:gd name="T60" fmla="*/ 131 w 198"/>
                <a:gd name="T61" fmla="*/ 129 h 252"/>
                <a:gd name="T62" fmla="*/ 171 w 198"/>
                <a:gd name="T63" fmla="*/ 142 h 252"/>
                <a:gd name="T64" fmla="*/ 182 w 198"/>
                <a:gd name="T65" fmla="*/ 1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8" h="252">
                  <a:moveTo>
                    <a:pt x="188" y="121"/>
                  </a:moveTo>
                  <a:cubicBezTo>
                    <a:pt x="188" y="121"/>
                    <a:pt x="187" y="120"/>
                    <a:pt x="187" y="120"/>
                  </a:cubicBezTo>
                  <a:cubicBezTo>
                    <a:pt x="187" y="115"/>
                    <a:pt x="187" y="110"/>
                    <a:pt x="185" y="103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5" y="101"/>
                    <a:pt x="184" y="100"/>
                    <a:pt x="184" y="99"/>
                  </a:cubicBezTo>
                  <a:cubicBezTo>
                    <a:pt x="185" y="73"/>
                    <a:pt x="182" y="55"/>
                    <a:pt x="181" y="54"/>
                  </a:cubicBezTo>
                  <a:cubicBezTo>
                    <a:pt x="176" y="29"/>
                    <a:pt x="153" y="14"/>
                    <a:pt x="133" y="11"/>
                  </a:cubicBezTo>
                  <a:cubicBezTo>
                    <a:pt x="121" y="9"/>
                    <a:pt x="115" y="8"/>
                    <a:pt x="110" y="6"/>
                  </a:cubicBezTo>
                  <a:cubicBezTo>
                    <a:pt x="109" y="2"/>
                    <a:pt x="104" y="0"/>
                    <a:pt x="98" y="0"/>
                  </a:cubicBezTo>
                  <a:cubicBezTo>
                    <a:pt x="92" y="0"/>
                    <a:pt x="88" y="2"/>
                    <a:pt x="86" y="6"/>
                  </a:cubicBezTo>
                  <a:cubicBezTo>
                    <a:pt x="80" y="8"/>
                    <a:pt x="72" y="10"/>
                    <a:pt x="63" y="11"/>
                  </a:cubicBezTo>
                  <a:cubicBezTo>
                    <a:pt x="44" y="14"/>
                    <a:pt x="20" y="28"/>
                    <a:pt x="14" y="54"/>
                  </a:cubicBezTo>
                  <a:cubicBezTo>
                    <a:pt x="14" y="55"/>
                    <a:pt x="11" y="74"/>
                    <a:pt x="12" y="100"/>
                  </a:cubicBezTo>
                  <a:cubicBezTo>
                    <a:pt x="12" y="100"/>
                    <a:pt x="12" y="101"/>
                    <a:pt x="11" y="101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9" y="111"/>
                    <a:pt x="9" y="117"/>
                    <a:pt x="9" y="122"/>
                  </a:cubicBezTo>
                  <a:cubicBezTo>
                    <a:pt x="7" y="125"/>
                    <a:pt x="0" y="136"/>
                    <a:pt x="2" y="149"/>
                  </a:cubicBezTo>
                  <a:cubicBezTo>
                    <a:pt x="3" y="159"/>
                    <a:pt x="9" y="167"/>
                    <a:pt x="18" y="174"/>
                  </a:cubicBezTo>
                  <a:cubicBezTo>
                    <a:pt x="21" y="189"/>
                    <a:pt x="38" y="252"/>
                    <a:pt x="99" y="252"/>
                  </a:cubicBezTo>
                  <a:cubicBezTo>
                    <a:pt x="99" y="252"/>
                    <a:pt x="99" y="252"/>
                    <a:pt x="99" y="252"/>
                  </a:cubicBezTo>
                  <a:cubicBezTo>
                    <a:pt x="99" y="252"/>
                    <a:pt x="99" y="252"/>
                    <a:pt x="100" y="252"/>
                  </a:cubicBezTo>
                  <a:cubicBezTo>
                    <a:pt x="160" y="252"/>
                    <a:pt x="177" y="189"/>
                    <a:pt x="180" y="174"/>
                  </a:cubicBezTo>
                  <a:cubicBezTo>
                    <a:pt x="189" y="167"/>
                    <a:pt x="195" y="159"/>
                    <a:pt x="196" y="150"/>
                  </a:cubicBezTo>
                  <a:cubicBezTo>
                    <a:pt x="198" y="134"/>
                    <a:pt x="188" y="122"/>
                    <a:pt x="188" y="121"/>
                  </a:cubicBezTo>
                  <a:close/>
                  <a:moveTo>
                    <a:pt x="167" y="129"/>
                  </a:moveTo>
                  <a:cubicBezTo>
                    <a:pt x="166" y="129"/>
                    <a:pt x="166" y="129"/>
                    <a:pt x="165" y="130"/>
                  </a:cubicBezTo>
                  <a:cubicBezTo>
                    <a:pt x="164" y="130"/>
                    <a:pt x="156" y="131"/>
                    <a:pt x="140" y="118"/>
                  </a:cubicBezTo>
                  <a:cubicBezTo>
                    <a:pt x="140" y="118"/>
                    <a:pt x="126" y="107"/>
                    <a:pt x="99" y="107"/>
                  </a:cubicBezTo>
                  <a:cubicBezTo>
                    <a:pt x="99" y="107"/>
                    <a:pt x="98" y="107"/>
                    <a:pt x="98" y="107"/>
                  </a:cubicBezTo>
                  <a:cubicBezTo>
                    <a:pt x="98" y="107"/>
                    <a:pt x="97" y="107"/>
                    <a:pt x="97" y="107"/>
                  </a:cubicBezTo>
                  <a:cubicBezTo>
                    <a:pt x="70" y="107"/>
                    <a:pt x="57" y="118"/>
                    <a:pt x="56" y="118"/>
                  </a:cubicBezTo>
                  <a:cubicBezTo>
                    <a:pt x="40" y="131"/>
                    <a:pt x="33" y="130"/>
                    <a:pt x="31" y="130"/>
                  </a:cubicBezTo>
                  <a:cubicBezTo>
                    <a:pt x="31" y="129"/>
                    <a:pt x="30" y="129"/>
                    <a:pt x="30" y="129"/>
                  </a:cubicBezTo>
                  <a:cubicBezTo>
                    <a:pt x="26" y="128"/>
                    <a:pt x="22" y="125"/>
                    <a:pt x="23" y="114"/>
                  </a:cubicBezTo>
                  <a:cubicBezTo>
                    <a:pt x="27" y="111"/>
                    <a:pt x="89" y="55"/>
                    <a:pt x="173" y="112"/>
                  </a:cubicBezTo>
                  <a:cubicBezTo>
                    <a:pt x="174" y="125"/>
                    <a:pt x="170" y="128"/>
                    <a:pt x="167" y="129"/>
                  </a:cubicBezTo>
                  <a:close/>
                  <a:moveTo>
                    <a:pt x="28" y="57"/>
                  </a:moveTo>
                  <a:cubicBezTo>
                    <a:pt x="32" y="39"/>
                    <a:pt x="50" y="27"/>
                    <a:pt x="65" y="25"/>
                  </a:cubicBezTo>
                  <a:cubicBezTo>
                    <a:pt x="75" y="23"/>
                    <a:pt x="84" y="21"/>
                    <a:pt x="91" y="19"/>
                  </a:cubicBezTo>
                  <a:cubicBezTo>
                    <a:pt x="94" y="18"/>
                    <a:pt x="99" y="18"/>
                    <a:pt x="104" y="19"/>
                  </a:cubicBezTo>
                  <a:cubicBezTo>
                    <a:pt x="109" y="21"/>
                    <a:pt x="117" y="23"/>
                    <a:pt x="131" y="25"/>
                  </a:cubicBezTo>
                  <a:cubicBezTo>
                    <a:pt x="146" y="27"/>
                    <a:pt x="164" y="38"/>
                    <a:pt x="168" y="56"/>
                  </a:cubicBezTo>
                  <a:cubicBezTo>
                    <a:pt x="168" y="57"/>
                    <a:pt x="170" y="72"/>
                    <a:pt x="170" y="94"/>
                  </a:cubicBezTo>
                  <a:cubicBezTo>
                    <a:pt x="103" y="54"/>
                    <a:pt x="49" y="79"/>
                    <a:pt x="26" y="94"/>
                  </a:cubicBezTo>
                  <a:cubicBezTo>
                    <a:pt x="25" y="72"/>
                    <a:pt x="28" y="57"/>
                    <a:pt x="28" y="57"/>
                  </a:cubicBezTo>
                  <a:close/>
                  <a:moveTo>
                    <a:pt x="182" y="148"/>
                  </a:moveTo>
                  <a:cubicBezTo>
                    <a:pt x="182" y="154"/>
                    <a:pt x="177" y="159"/>
                    <a:pt x="170" y="164"/>
                  </a:cubicBezTo>
                  <a:cubicBezTo>
                    <a:pt x="168" y="165"/>
                    <a:pt x="167" y="167"/>
                    <a:pt x="167" y="169"/>
                  </a:cubicBezTo>
                  <a:cubicBezTo>
                    <a:pt x="166" y="172"/>
                    <a:pt x="155" y="238"/>
                    <a:pt x="100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43" y="238"/>
                    <a:pt x="32" y="172"/>
                    <a:pt x="31" y="169"/>
                  </a:cubicBezTo>
                  <a:cubicBezTo>
                    <a:pt x="31" y="167"/>
                    <a:pt x="30" y="165"/>
                    <a:pt x="28" y="164"/>
                  </a:cubicBezTo>
                  <a:cubicBezTo>
                    <a:pt x="21" y="159"/>
                    <a:pt x="17" y="154"/>
                    <a:pt x="16" y="148"/>
                  </a:cubicBezTo>
                  <a:cubicBezTo>
                    <a:pt x="15" y="144"/>
                    <a:pt x="16" y="141"/>
                    <a:pt x="17" y="138"/>
                  </a:cubicBezTo>
                  <a:cubicBezTo>
                    <a:pt x="19" y="140"/>
                    <a:pt x="22" y="141"/>
                    <a:pt x="25" y="142"/>
                  </a:cubicBezTo>
                  <a:cubicBezTo>
                    <a:pt x="26" y="143"/>
                    <a:pt x="29" y="144"/>
                    <a:pt x="32" y="144"/>
                  </a:cubicBezTo>
                  <a:cubicBezTo>
                    <a:pt x="39" y="144"/>
                    <a:pt x="50" y="141"/>
                    <a:pt x="65" y="129"/>
                  </a:cubicBezTo>
                  <a:cubicBezTo>
                    <a:pt x="65" y="129"/>
                    <a:pt x="76" y="121"/>
                    <a:pt x="97" y="121"/>
                  </a:cubicBezTo>
                  <a:cubicBezTo>
                    <a:pt x="97" y="121"/>
                    <a:pt x="98" y="121"/>
                    <a:pt x="98" y="121"/>
                  </a:cubicBezTo>
                  <a:cubicBezTo>
                    <a:pt x="98" y="121"/>
                    <a:pt x="99" y="121"/>
                    <a:pt x="99" y="121"/>
                  </a:cubicBezTo>
                  <a:cubicBezTo>
                    <a:pt x="120" y="121"/>
                    <a:pt x="131" y="129"/>
                    <a:pt x="131" y="129"/>
                  </a:cubicBezTo>
                  <a:cubicBezTo>
                    <a:pt x="147" y="141"/>
                    <a:pt x="157" y="144"/>
                    <a:pt x="164" y="144"/>
                  </a:cubicBezTo>
                  <a:cubicBezTo>
                    <a:pt x="167" y="144"/>
                    <a:pt x="170" y="143"/>
                    <a:pt x="171" y="142"/>
                  </a:cubicBezTo>
                  <a:cubicBezTo>
                    <a:pt x="175" y="141"/>
                    <a:pt x="178" y="139"/>
                    <a:pt x="181" y="137"/>
                  </a:cubicBezTo>
                  <a:cubicBezTo>
                    <a:pt x="182" y="140"/>
                    <a:pt x="183" y="144"/>
                    <a:pt x="182" y="1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sp>
        <p:nvSpPr>
          <p:cNvPr id="44" name="Rectangle 37"/>
          <p:cNvSpPr>
            <a:spLocks noChangeArrowheads="1"/>
          </p:cNvSpPr>
          <p:nvPr/>
        </p:nvSpPr>
        <p:spPr bwMode="auto">
          <a:xfrm>
            <a:off x="-2571750" y="4206875"/>
            <a:ext cx="1588" cy="1588"/>
          </a:xfrm>
          <a:prstGeom prst="rect">
            <a:avLst/>
          </a:pr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srgbClr val="4D4D4F"/>
              </a:solidFill>
              <a:latin typeface="Arial Narrow"/>
            </a:endParaRPr>
          </a:p>
        </p:txBody>
      </p:sp>
      <p:sp>
        <p:nvSpPr>
          <p:cNvPr id="45" name="Freeform 38"/>
          <p:cNvSpPr>
            <a:spLocks/>
          </p:cNvSpPr>
          <p:nvPr/>
        </p:nvSpPr>
        <p:spPr bwMode="auto">
          <a:xfrm>
            <a:off x="-2759075" y="39893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srgbClr val="4D4D4F"/>
              </a:solidFill>
              <a:latin typeface="Arial Narrow"/>
            </a:endParaRPr>
          </a:p>
        </p:txBody>
      </p:sp>
      <p:sp>
        <p:nvSpPr>
          <p:cNvPr id="46" name="Rectangle 39"/>
          <p:cNvSpPr>
            <a:spLocks noChangeArrowheads="1"/>
          </p:cNvSpPr>
          <p:nvPr/>
        </p:nvSpPr>
        <p:spPr bwMode="auto">
          <a:xfrm>
            <a:off x="-2803525" y="3937000"/>
            <a:ext cx="1588" cy="1588"/>
          </a:xfrm>
          <a:prstGeom prst="rect">
            <a:avLst/>
          </a:pr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srgbClr val="4D4D4F"/>
              </a:solidFill>
              <a:latin typeface="Arial Narrow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818225" y="1960110"/>
            <a:ext cx="742951" cy="944562"/>
            <a:chOff x="-1844676" y="3356992"/>
            <a:chExt cx="742951" cy="944562"/>
          </a:xfrm>
        </p:grpSpPr>
        <p:sp>
          <p:nvSpPr>
            <p:cNvPr id="58" name="Freeform 53"/>
            <p:cNvSpPr>
              <a:spLocks noChangeAspect="1" noEditPoints="1"/>
            </p:cNvSpPr>
            <p:nvPr/>
          </p:nvSpPr>
          <p:spPr bwMode="auto">
            <a:xfrm>
              <a:off x="-1630213" y="4052689"/>
              <a:ext cx="324000" cy="121936"/>
            </a:xfrm>
            <a:custGeom>
              <a:avLst/>
              <a:gdLst>
                <a:gd name="T0" fmla="*/ 124 w 170"/>
                <a:gd name="T1" fmla="*/ 64 h 64"/>
                <a:gd name="T2" fmla="*/ 85 w 170"/>
                <a:gd name="T3" fmla="*/ 54 h 64"/>
                <a:gd name="T4" fmla="*/ 83 w 170"/>
                <a:gd name="T5" fmla="*/ 54 h 64"/>
                <a:gd name="T6" fmla="*/ 45 w 170"/>
                <a:gd name="T7" fmla="*/ 63 h 64"/>
                <a:gd name="T8" fmla="*/ 9 w 170"/>
                <a:gd name="T9" fmla="*/ 57 h 64"/>
                <a:gd name="T10" fmla="*/ 1 w 170"/>
                <a:gd name="T11" fmla="*/ 47 h 64"/>
                <a:gd name="T12" fmla="*/ 7 w 170"/>
                <a:gd name="T13" fmla="*/ 35 h 64"/>
                <a:gd name="T14" fmla="*/ 48 w 170"/>
                <a:gd name="T15" fmla="*/ 8 h 64"/>
                <a:gd name="T16" fmla="*/ 69 w 170"/>
                <a:gd name="T17" fmla="*/ 0 h 64"/>
                <a:gd name="T18" fmla="*/ 85 w 170"/>
                <a:gd name="T19" fmla="*/ 3 h 64"/>
                <a:gd name="T20" fmla="*/ 86 w 170"/>
                <a:gd name="T21" fmla="*/ 3 h 64"/>
                <a:gd name="T22" fmla="*/ 101 w 170"/>
                <a:gd name="T23" fmla="*/ 0 h 64"/>
                <a:gd name="T24" fmla="*/ 123 w 170"/>
                <a:gd name="T25" fmla="*/ 8 h 64"/>
                <a:gd name="T26" fmla="*/ 164 w 170"/>
                <a:gd name="T27" fmla="*/ 35 h 64"/>
                <a:gd name="T28" fmla="*/ 170 w 170"/>
                <a:gd name="T29" fmla="*/ 47 h 64"/>
                <a:gd name="T30" fmla="*/ 162 w 170"/>
                <a:gd name="T31" fmla="*/ 57 h 64"/>
                <a:gd name="T32" fmla="*/ 124 w 170"/>
                <a:gd name="T33" fmla="*/ 64 h 64"/>
                <a:gd name="T34" fmla="*/ 80 w 170"/>
                <a:gd name="T35" fmla="*/ 30 h 64"/>
                <a:gd name="T36" fmla="*/ 81 w 170"/>
                <a:gd name="T37" fmla="*/ 30 h 64"/>
                <a:gd name="T38" fmla="*/ 90 w 170"/>
                <a:gd name="T39" fmla="*/ 31 h 64"/>
                <a:gd name="T40" fmla="*/ 95 w 170"/>
                <a:gd name="T41" fmla="*/ 32 h 64"/>
                <a:gd name="T42" fmla="*/ 125 w 170"/>
                <a:gd name="T43" fmla="*/ 40 h 64"/>
                <a:gd name="T44" fmla="*/ 105 w 170"/>
                <a:gd name="T45" fmla="*/ 25 h 64"/>
                <a:gd name="T46" fmla="*/ 101 w 170"/>
                <a:gd name="T47" fmla="*/ 24 h 64"/>
                <a:gd name="T48" fmla="*/ 94 w 170"/>
                <a:gd name="T49" fmla="*/ 26 h 64"/>
                <a:gd name="T50" fmla="*/ 88 w 170"/>
                <a:gd name="T51" fmla="*/ 27 h 64"/>
                <a:gd name="T52" fmla="*/ 83 w 170"/>
                <a:gd name="T53" fmla="*/ 27 h 64"/>
                <a:gd name="T54" fmla="*/ 77 w 170"/>
                <a:gd name="T55" fmla="*/ 26 h 64"/>
                <a:gd name="T56" fmla="*/ 69 w 170"/>
                <a:gd name="T57" fmla="*/ 24 h 64"/>
                <a:gd name="T58" fmla="*/ 65 w 170"/>
                <a:gd name="T59" fmla="*/ 25 h 64"/>
                <a:gd name="T60" fmla="*/ 48 w 170"/>
                <a:gd name="T61" fmla="*/ 39 h 64"/>
                <a:gd name="T62" fmla="*/ 74 w 170"/>
                <a:gd name="T63" fmla="*/ 32 h 64"/>
                <a:gd name="T64" fmla="*/ 80 w 170"/>
                <a:gd name="T65" fmla="*/ 3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64">
                  <a:moveTo>
                    <a:pt x="124" y="64"/>
                  </a:moveTo>
                  <a:cubicBezTo>
                    <a:pt x="109" y="64"/>
                    <a:pt x="96" y="61"/>
                    <a:pt x="85" y="54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72" y="60"/>
                    <a:pt x="60" y="63"/>
                    <a:pt x="45" y="63"/>
                  </a:cubicBezTo>
                  <a:cubicBezTo>
                    <a:pt x="26" y="63"/>
                    <a:pt x="10" y="58"/>
                    <a:pt x="9" y="57"/>
                  </a:cubicBezTo>
                  <a:cubicBezTo>
                    <a:pt x="4" y="56"/>
                    <a:pt x="1" y="52"/>
                    <a:pt x="1" y="47"/>
                  </a:cubicBezTo>
                  <a:cubicBezTo>
                    <a:pt x="0" y="42"/>
                    <a:pt x="3" y="38"/>
                    <a:pt x="7" y="35"/>
                  </a:cubicBezTo>
                  <a:cubicBezTo>
                    <a:pt x="19" y="28"/>
                    <a:pt x="42" y="15"/>
                    <a:pt x="48" y="8"/>
                  </a:cubicBezTo>
                  <a:cubicBezTo>
                    <a:pt x="54" y="3"/>
                    <a:pt x="61" y="0"/>
                    <a:pt x="69" y="0"/>
                  </a:cubicBezTo>
                  <a:cubicBezTo>
                    <a:pt x="76" y="0"/>
                    <a:pt x="82" y="2"/>
                    <a:pt x="85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9" y="2"/>
                    <a:pt x="95" y="0"/>
                    <a:pt x="101" y="0"/>
                  </a:cubicBezTo>
                  <a:cubicBezTo>
                    <a:pt x="110" y="0"/>
                    <a:pt x="117" y="3"/>
                    <a:pt x="123" y="8"/>
                  </a:cubicBezTo>
                  <a:cubicBezTo>
                    <a:pt x="129" y="15"/>
                    <a:pt x="151" y="28"/>
                    <a:pt x="164" y="35"/>
                  </a:cubicBezTo>
                  <a:cubicBezTo>
                    <a:pt x="168" y="38"/>
                    <a:pt x="170" y="42"/>
                    <a:pt x="170" y="47"/>
                  </a:cubicBezTo>
                  <a:cubicBezTo>
                    <a:pt x="170" y="51"/>
                    <a:pt x="167" y="55"/>
                    <a:pt x="162" y="57"/>
                  </a:cubicBezTo>
                  <a:cubicBezTo>
                    <a:pt x="162" y="57"/>
                    <a:pt x="145" y="64"/>
                    <a:pt x="124" y="64"/>
                  </a:cubicBezTo>
                  <a:close/>
                  <a:moveTo>
                    <a:pt x="80" y="30"/>
                  </a:moveTo>
                  <a:cubicBezTo>
                    <a:pt x="81" y="30"/>
                    <a:pt x="81" y="30"/>
                    <a:pt x="81" y="30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92" y="31"/>
                    <a:pt x="94" y="31"/>
                    <a:pt x="95" y="32"/>
                  </a:cubicBezTo>
                  <a:cubicBezTo>
                    <a:pt x="103" y="38"/>
                    <a:pt x="114" y="40"/>
                    <a:pt x="125" y="40"/>
                  </a:cubicBezTo>
                  <a:cubicBezTo>
                    <a:pt x="117" y="35"/>
                    <a:pt x="110" y="29"/>
                    <a:pt x="105" y="25"/>
                  </a:cubicBezTo>
                  <a:cubicBezTo>
                    <a:pt x="105" y="25"/>
                    <a:pt x="104" y="24"/>
                    <a:pt x="101" y="24"/>
                  </a:cubicBezTo>
                  <a:cubicBezTo>
                    <a:pt x="98" y="24"/>
                    <a:pt x="94" y="26"/>
                    <a:pt x="94" y="26"/>
                  </a:cubicBezTo>
                  <a:cubicBezTo>
                    <a:pt x="92" y="27"/>
                    <a:pt x="90" y="27"/>
                    <a:pt x="88" y="27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81" y="27"/>
                    <a:pt x="79" y="27"/>
                    <a:pt x="77" y="26"/>
                  </a:cubicBezTo>
                  <a:cubicBezTo>
                    <a:pt x="76" y="25"/>
                    <a:pt x="73" y="24"/>
                    <a:pt x="69" y="24"/>
                  </a:cubicBezTo>
                  <a:cubicBezTo>
                    <a:pt x="67" y="24"/>
                    <a:pt x="66" y="25"/>
                    <a:pt x="65" y="25"/>
                  </a:cubicBezTo>
                  <a:cubicBezTo>
                    <a:pt x="61" y="29"/>
                    <a:pt x="55" y="34"/>
                    <a:pt x="48" y="39"/>
                  </a:cubicBezTo>
                  <a:cubicBezTo>
                    <a:pt x="58" y="38"/>
                    <a:pt x="67" y="36"/>
                    <a:pt x="74" y="32"/>
                  </a:cubicBezTo>
                  <a:cubicBezTo>
                    <a:pt x="76" y="30"/>
                    <a:pt x="78" y="30"/>
                    <a:pt x="80" y="3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86" name="Oval 6"/>
            <p:cNvSpPr>
              <a:spLocks noChangeArrowheads="1"/>
            </p:cNvSpPr>
            <p:nvPr/>
          </p:nvSpPr>
          <p:spPr bwMode="auto">
            <a:xfrm>
              <a:off x="-1630363" y="3899917"/>
              <a:ext cx="71438" cy="714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87" name="Oval 7"/>
            <p:cNvSpPr>
              <a:spLocks noChangeArrowheads="1"/>
            </p:cNvSpPr>
            <p:nvPr/>
          </p:nvSpPr>
          <p:spPr bwMode="auto">
            <a:xfrm>
              <a:off x="-1385888" y="3899917"/>
              <a:ext cx="71438" cy="714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89" name="Freeform 9"/>
            <p:cNvSpPr>
              <a:spLocks noEditPoints="1"/>
            </p:cNvSpPr>
            <p:nvPr/>
          </p:nvSpPr>
          <p:spPr bwMode="auto">
            <a:xfrm>
              <a:off x="-1844676" y="3356992"/>
              <a:ext cx="742951" cy="944562"/>
            </a:xfrm>
            <a:custGeom>
              <a:avLst/>
              <a:gdLst>
                <a:gd name="T0" fmla="*/ 187 w 198"/>
                <a:gd name="T1" fmla="*/ 120 h 252"/>
                <a:gd name="T2" fmla="*/ 185 w 198"/>
                <a:gd name="T3" fmla="*/ 101 h 252"/>
                <a:gd name="T4" fmla="*/ 181 w 198"/>
                <a:gd name="T5" fmla="*/ 54 h 252"/>
                <a:gd name="T6" fmla="*/ 110 w 198"/>
                <a:gd name="T7" fmla="*/ 6 h 252"/>
                <a:gd name="T8" fmla="*/ 86 w 198"/>
                <a:gd name="T9" fmla="*/ 6 h 252"/>
                <a:gd name="T10" fmla="*/ 14 w 198"/>
                <a:gd name="T11" fmla="*/ 54 h 252"/>
                <a:gd name="T12" fmla="*/ 11 w 198"/>
                <a:gd name="T13" fmla="*/ 101 h 252"/>
                <a:gd name="T14" fmla="*/ 9 w 198"/>
                <a:gd name="T15" fmla="*/ 122 h 252"/>
                <a:gd name="T16" fmla="*/ 18 w 198"/>
                <a:gd name="T17" fmla="*/ 174 h 252"/>
                <a:gd name="T18" fmla="*/ 99 w 198"/>
                <a:gd name="T19" fmla="*/ 252 h 252"/>
                <a:gd name="T20" fmla="*/ 180 w 198"/>
                <a:gd name="T21" fmla="*/ 174 h 252"/>
                <a:gd name="T22" fmla="*/ 188 w 198"/>
                <a:gd name="T23" fmla="*/ 121 h 252"/>
                <a:gd name="T24" fmla="*/ 165 w 198"/>
                <a:gd name="T25" fmla="*/ 130 h 252"/>
                <a:gd name="T26" fmla="*/ 99 w 198"/>
                <a:gd name="T27" fmla="*/ 107 h 252"/>
                <a:gd name="T28" fmla="*/ 97 w 198"/>
                <a:gd name="T29" fmla="*/ 107 h 252"/>
                <a:gd name="T30" fmla="*/ 31 w 198"/>
                <a:gd name="T31" fmla="*/ 130 h 252"/>
                <a:gd name="T32" fmla="*/ 23 w 198"/>
                <a:gd name="T33" fmla="*/ 114 h 252"/>
                <a:gd name="T34" fmla="*/ 167 w 198"/>
                <a:gd name="T35" fmla="*/ 129 h 252"/>
                <a:gd name="T36" fmla="*/ 65 w 198"/>
                <a:gd name="T37" fmla="*/ 25 h 252"/>
                <a:gd name="T38" fmla="*/ 104 w 198"/>
                <a:gd name="T39" fmla="*/ 19 h 252"/>
                <a:gd name="T40" fmla="*/ 168 w 198"/>
                <a:gd name="T41" fmla="*/ 56 h 252"/>
                <a:gd name="T42" fmla="*/ 26 w 198"/>
                <a:gd name="T43" fmla="*/ 94 h 252"/>
                <a:gd name="T44" fmla="*/ 182 w 198"/>
                <a:gd name="T45" fmla="*/ 148 h 252"/>
                <a:gd name="T46" fmla="*/ 167 w 198"/>
                <a:gd name="T47" fmla="*/ 169 h 252"/>
                <a:gd name="T48" fmla="*/ 99 w 198"/>
                <a:gd name="T49" fmla="*/ 238 h 252"/>
                <a:gd name="T50" fmla="*/ 31 w 198"/>
                <a:gd name="T51" fmla="*/ 169 h 252"/>
                <a:gd name="T52" fmla="*/ 16 w 198"/>
                <a:gd name="T53" fmla="*/ 148 h 252"/>
                <a:gd name="T54" fmla="*/ 25 w 198"/>
                <a:gd name="T55" fmla="*/ 142 h 252"/>
                <a:gd name="T56" fmla="*/ 65 w 198"/>
                <a:gd name="T57" fmla="*/ 129 h 252"/>
                <a:gd name="T58" fmla="*/ 98 w 198"/>
                <a:gd name="T59" fmla="*/ 121 h 252"/>
                <a:gd name="T60" fmla="*/ 131 w 198"/>
                <a:gd name="T61" fmla="*/ 129 h 252"/>
                <a:gd name="T62" fmla="*/ 171 w 198"/>
                <a:gd name="T63" fmla="*/ 142 h 252"/>
                <a:gd name="T64" fmla="*/ 182 w 198"/>
                <a:gd name="T65" fmla="*/ 1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8" h="252">
                  <a:moveTo>
                    <a:pt x="188" y="121"/>
                  </a:moveTo>
                  <a:cubicBezTo>
                    <a:pt x="188" y="121"/>
                    <a:pt x="187" y="120"/>
                    <a:pt x="187" y="120"/>
                  </a:cubicBezTo>
                  <a:cubicBezTo>
                    <a:pt x="187" y="115"/>
                    <a:pt x="187" y="110"/>
                    <a:pt x="185" y="103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5" y="101"/>
                    <a:pt x="184" y="100"/>
                    <a:pt x="184" y="99"/>
                  </a:cubicBezTo>
                  <a:cubicBezTo>
                    <a:pt x="185" y="73"/>
                    <a:pt x="182" y="55"/>
                    <a:pt x="181" y="54"/>
                  </a:cubicBezTo>
                  <a:cubicBezTo>
                    <a:pt x="176" y="29"/>
                    <a:pt x="153" y="14"/>
                    <a:pt x="133" y="11"/>
                  </a:cubicBezTo>
                  <a:cubicBezTo>
                    <a:pt x="121" y="9"/>
                    <a:pt x="115" y="8"/>
                    <a:pt x="110" y="6"/>
                  </a:cubicBezTo>
                  <a:cubicBezTo>
                    <a:pt x="109" y="2"/>
                    <a:pt x="104" y="0"/>
                    <a:pt x="98" y="0"/>
                  </a:cubicBezTo>
                  <a:cubicBezTo>
                    <a:pt x="92" y="0"/>
                    <a:pt x="88" y="2"/>
                    <a:pt x="86" y="6"/>
                  </a:cubicBezTo>
                  <a:cubicBezTo>
                    <a:pt x="80" y="8"/>
                    <a:pt x="72" y="10"/>
                    <a:pt x="63" y="11"/>
                  </a:cubicBezTo>
                  <a:cubicBezTo>
                    <a:pt x="44" y="14"/>
                    <a:pt x="20" y="28"/>
                    <a:pt x="14" y="54"/>
                  </a:cubicBezTo>
                  <a:cubicBezTo>
                    <a:pt x="14" y="55"/>
                    <a:pt x="11" y="74"/>
                    <a:pt x="12" y="100"/>
                  </a:cubicBezTo>
                  <a:cubicBezTo>
                    <a:pt x="12" y="100"/>
                    <a:pt x="12" y="101"/>
                    <a:pt x="11" y="101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9" y="111"/>
                    <a:pt x="9" y="117"/>
                    <a:pt x="9" y="122"/>
                  </a:cubicBezTo>
                  <a:cubicBezTo>
                    <a:pt x="7" y="125"/>
                    <a:pt x="0" y="136"/>
                    <a:pt x="2" y="149"/>
                  </a:cubicBezTo>
                  <a:cubicBezTo>
                    <a:pt x="3" y="159"/>
                    <a:pt x="9" y="167"/>
                    <a:pt x="18" y="174"/>
                  </a:cubicBezTo>
                  <a:cubicBezTo>
                    <a:pt x="21" y="189"/>
                    <a:pt x="38" y="252"/>
                    <a:pt x="99" y="252"/>
                  </a:cubicBezTo>
                  <a:cubicBezTo>
                    <a:pt x="99" y="252"/>
                    <a:pt x="99" y="252"/>
                    <a:pt x="99" y="252"/>
                  </a:cubicBezTo>
                  <a:cubicBezTo>
                    <a:pt x="99" y="252"/>
                    <a:pt x="99" y="252"/>
                    <a:pt x="100" y="252"/>
                  </a:cubicBezTo>
                  <a:cubicBezTo>
                    <a:pt x="160" y="252"/>
                    <a:pt x="177" y="189"/>
                    <a:pt x="180" y="174"/>
                  </a:cubicBezTo>
                  <a:cubicBezTo>
                    <a:pt x="189" y="167"/>
                    <a:pt x="195" y="159"/>
                    <a:pt x="196" y="150"/>
                  </a:cubicBezTo>
                  <a:cubicBezTo>
                    <a:pt x="198" y="134"/>
                    <a:pt x="188" y="122"/>
                    <a:pt x="188" y="121"/>
                  </a:cubicBezTo>
                  <a:close/>
                  <a:moveTo>
                    <a:pt x="167" y="129"/>
                  </a:moveTo>
                  <a:cubicBezTo>
                    <a:pt x="166" y="129"/>
                    <a:pt x="166" y="129"/>
                    <a:pt x="165" y="130"/>
                  </a:cubicBezTo>
                  <a:cubicBezTo>
                    <a:pt x="164" y="130"/>
                    <a:pt x="156" y="131"/>
                    <a:pt x="140" y="118"/>
                  </a:cubicBezTo>
                  <a:cubicBezTo>
                    <a:pt x="140" y="118"/>
                    <a:pt x="126" y="107"/>
                    <a:pt x="99" y="107"/>
                  </a:cubicBezTo>
                  <a:cubicBezTo>
                    <a:pt x="99" y="107"/>
                    <a:pt x="98" y="107"/>
                    <a:pt x="98" y="107"/>
                  </a:cubicBezTo>
                  <a:cubicBezTo>
                    <a:pt x="98" y="107"/>
                    <a:pt x="97" y="107"/>
                    <a:pt x="97" y="107"/>
                  </a:cubicBezTo>
                  <a:cubicBezTo>
                    <a:pt x="70" y="107"/>
                    <a:pt x="57" y="118"/>
                    <a:pt x="56" y="118"/>
                  </a:cubicBezTo>
                  <a:cubicBezTo>
                    <a:pt x="40" y="131"/>
                    <a:pt x="33" y="130"/>
                    <a:pt x="31" y="130"/>
                  </a:cubicBezTo>
                  <a:cubicBezTo>
                    <a:pt x="31" y="129"/>
                    <a:pt x="30" y="129"/>
                    <a:pt x="30" y="129"/>
                  </a:cubicBezTo>
                  <a:cubicBezTo>
                    <a:pt x="26" y="128"/>
                    <a:pt x="22" y="125"/>
                    <a:pt x="23" y="114"/>
                  </a:cubicBezTo>
                  <a:cubicBezTo>
                    <a:pt x="27" y="111"/>
                    <a:pt x="89" y="55"/>
                    <a:pt x="173" y="112"/>
                  </a:cubicBezTo>
                  <a:cubicBezTo>
                    <a:pt x="174" y="125"/>
                    <a:pt x="170" y="128"/>
                    <a:pt x="167" y="129"/>
                  </a:cubicBezTo>
                  <a:close/>
                  <a:moveTo>
                    <a:pt x="28" y="57"/>
                  </a:moveTo>
                  <a:cubicBezTo>
                    <a:pt x="32" y="39"/>
                    <a:pt x="50" y="27"/>
                    <a:pt x="65" y="25"/>
                  </a:cubicBezTo>
                  <a:cubicBezTo>
                    <a:pt x="75" y="23"/>
                    <a:pt x="84" y="21"/>
                    <a:pt x="91" y="19"/>
                  </a:cubicBezTo>
                  <a:cubicBezTo>
                    <a:pt x="94" y="18"/>
                    <a:pt x="99" y="18"/>
                    <a:pt x="104" y="19"/>
                  </a:cubicBezTo>
                  <a:cubicBezTo>
                    <a:pt x="109" y="21"/>
                    <a:pt x="117" y="23"/>
                    <a:pt x="131" y="25"/>
                  </a:cubicBezTo>
                  <a:cubicBezTo>
                    <a:pt x="146" y="27"/>
                    <a:pt x="164" y="38"/>
                    <a:pt x="168" y="56"/>
                  </a:cubicBezTo>
                  <a:cubicBezTo>
                    <a:pt x="168" y="57"/>
                    <a:pt x="170" y="72"/>
                    <a:pt x="170" y="94"/>
                  </a:cubicBezTo>
                  <a:cubicBezTo>
                    <a:pt x="103" y="54"/>
                    <a:pt x="49" y="79"/>
                    <a:pt x="26" y="94"/>
                  </a:cubicBezTo>
                  <a:cubicBezTo>
                    <a:pt x="25" y="72"/>
                    <a:pt x="28" y="57"/>
                    <a:pt x="28" y="57"/>
                  </a:cubicBezTo>
                  <a:close/>
                  <a:moveTo>
                    <a:pt x="182" y="148"/>
                  </a:moveTo>
                  <a:cubicBezTo>
                    <a:pt x="182" y="154"/>
                    <a:pt x="177" y="159"/>
                    <a:pt x="170" y="164"/>
                  </a:cubicBezTo>
                  <a:cubicBezTo>
                    <a:pt x="168" y="165"/>
                    <a:pt x="167" y="167"/>
                    <a:pt x="167" y="169"/>
                  </a:cubicBezTo>
                  <a:cubicBezTo>
                    <a:pt x="166" y="172"/>
                    <a:pt x="155" y="238"/>
                    <a:pt x="100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43" y="238"/>
                    <a:pt x="32" y="172"/>
                    <a:pt x="31" y="169"/>
                  </a:cubicBezTo>
                  <a:cubicBezTo>
                    <a:pt x="31" y="167"/>
                    <a:pt x="30" y="165"/>
                    <a:pt x="28" y="164"/>
                  </a:cubicBezTo>
                  <a:cubicBezTo>
                    <a:pt x="21" y="159"/>
                    <a:pt x="17" y="154"/>
                    <a:pt x="16" y="148"/>
                  </a:cubicBezTo>
                  <a:cubicBezTo>
                    <a:pt x="15" y="144"/>
                    <a:pt x="16" y="141"/>
                    <a:pt x="17" y="138"/>
                  </a:cubicBezTo>
                  <a:cubicBezTo>
                    <a:pt x="19" y="140"/>
                    <a:pt x="22" y="141"/>
                    <a:pt x="25" y="142"/>
                  </a:cubicBezTo>
                  <a:cubicBezTo>
                    <a:pt x="26" y="143"/>
                    <a:pt x="29" y="144"/>
                    <a:pt x="32" y="144"/>
                  </a:cubicBezTo>
                  <a:cubicBezTo>
                    <a:pt x="39" y="144"/>
                    <a:pt x="50" y="141"/>
                    <a:pt x="65" y="129"/>
                  </a:cubicBezTo>
                  <a:cubicBezTo>
                    <a:pt x="65" y="129"/>
                    <a:pt x="76" y="121"/>
                    <a:pt x="97" y="121"/>
                  </a:cubicBezTo>
                  <a:cubicBezTo>
                    <a:pt x="97" y="121"/>
                    <a:pt x="98" y="121"/>
                    <a:pt x="98" y="121"/>
                  </a:cubicBezTo>
                  <a:cubicBezTo>
                    <a:pt x="98" y="121"/>
                    <a:pt x="99" y="121"/>
                    <a:pt x="99" y="121"/>
                  </a:cubicBezTo>
                  <a:cubicBezTo>
                    <a:pt x="120" y="121"/>
                    <a:pt x="131" y="129"/>
                    <a:pt x="131" y="129"/>
                  </a:cubicBezTo>
                  <a:cubicBezTo>
                    <a:pt x="147" y="141"/>
                    <a:pt x="157" y="144"/>
                    <a:pt x="164" y="144"/>
                  </a:cubicBezTo>
                  <a:cubicBezTo>
                    <a:pt x="167" y="144"/>
                    <a:pt x="170" y="143"/>
                    <a:pt x="171" y="142"/>
                  </a:cubicBezTo>
                  <a:cubicBezTo>
                    <a:pt x="175" y="141"/>
                    <a:pt x="178" y="139"/>
                    <a:pt x="181" y="137"/>
                  </a:cubicBezTo>
                  <a:cubicBezTo>
                    <a:pt x="182" y="140"/>
                    <a:pt x="183" y="144"/>
                    <a:pt x="182" y="1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18888" y="5293588"/>
            <a:ext cx="792088" cy="657764"/>
            <a:chOff x="-681038" y="3786188"/>
            <a:chExt cx="908051" cy="754062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-474663" y="3811588"/>
              <a:ext cx="682626" cy="506412"/>
            </a:xfrm>
            <a:custGeom>
              <a:avLst/>
              <a:gdLst>
                <a:gd name="T0" fmla="*/ 4 w 182"/>
                <a:gd name="T1" fmla="*/ 134 h 135"/>
                <a:gd name="T2" fmla="*/ 8 w 182"/>
                <a:gd name="T3" fmla="*/ 135 h 135"/>
                <a:gd name="T4" fmla="*/ 14 w 182"/>
                <a:gd name="T5" fmla="*/ 132 h 135"/>
                <a:gd name="T6" fmla="*/ 45 w 182"/>
                <a:gd name="T7" fmla="*/ 83 h 135"/>
                <a:gd name="T8" fmla="*/ 67 w 182"/>
                <a:gd name="T9" fmla="*/ 114 h 135"/>
                <a:gd name="T10" fmla="*/ 72 w 182"/>
                <a:gd name="T11" fmla="*/ 117 h 135"/>
                <a:gd name="T12" fmla="*/ 77 w 182"/>
                <a:gd name="T13" fmla="*/ 115 h 135"/>
                <a:gd name="T14" fmla="*/ 109 w 182"/>
                <a:gd name="T15" fmla="*/ 85 h 135"/>
                <a:gd name="T16" fmla="*/ 132 w 182"/>
                <a:gd name="T17" fmla="*/ 107 h 135"/>
                <a:gd name="T18" fmla="*/ 139 w 182"/>
                <a:gd name="T19" fmla="*/ 109 h 135"/>
                <a:gd name="T20" fmla="*/ 144 w 182"/>
                <a:gd name="T21" fmla="*/ 104 h 135"/>
                <a:gd name="T22" fmla="*/ 181 w 182"/>
                <a:gd name="T23" fmla="*/ 11 h 135"/>
                <a:gd name="T24" fmla="*/ 177 w 182"/>
                <a:gd name="T25" fmla="*/ 2 h 135"/>
                <a:gd name="T26" fmla="*/ 168 w 182"/>
                <a:gd name="T27" fmla="*/ 6 h 135"/>
                <a:gd name="T28" fmla="*/ 134 w 182"/>
                <a:gd name="T29" fmla="*/ 90 h 135"/>
                <a:gd name="T30" fmla="*/ 114 w 182"/>
                <a:gd name="T31" fmla="*/ 70 h 135"/>
                <a:gd name="T32" fmla="*/ 104 w 182"/>
                <a:gd name="T33" fmla="*/ 70 h 135"/>
                <a:gd name="T34" fmla="*/ 73 w 182"/>
                <a:gd name="T35" fmla="*/ 100 h 135"/>
                <a:gd name="T36" fmla="*/ 50 w 182"/>
                <a:gd name="T37" fmla="*/ 66 h 135"/>
                <a:gd name="T38" fmla="*/ 44 w 182"/>
                <a:gd name="T39" fmla="*/ 63 h 135"/>
                <a:gd name="T40" fmla="*/ 38 w 182"/>
                <a:gd name="T41" fmla="*/ 66 h 135"/>
                <a:gd name="T42" fmla="*/ 2 w 182"/>
                <a:gd name="T43" fmla="*/ 125 h 135"/>
                <a:gd name="T44" fmla="*/ 4 w 182"/>
                <a:gd name="T45" fmla="*/ 13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2" h="135">
                  <a:moveTo>
                    <a:pt x="4" y="134"/>
                  </a:moveTo>
                  <a:cubicBezTo>
                    <a:pt x="5" y="135"/>
                    <a:pt x="6" y="135"/>
                    <a:pt x="8" y="135"/>
                  </a:cubicBezTo>
                  <a:cubicBezTo>
                    <a:pt x="10" y="135"/>
                    <a:pt x="12" y="134"/>
                    <a:pt x="14" y="132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8" y="116"/>
                    <a:pt x="70" y="117"/>
                    <a:pt x="72" y="117"/>
                  </a:cubicBezTo>
                  <a:cubicBezTo>
                    <a:pt x="74" y="118"/>
                    <a:pt x="76" y="117"/>
                    <a:pt x="77" y="115"/>
                  </a:cubicBezTo>
                  <a:cubicBezTo>
                    <a:pt x="109" y="85"/>
                    <a:pt x="109" y="85"/>
                    <a:pt x="109" y="85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4" y="108"/>
                    <a:pt x="136" y="109"/>
                    <a:pt x="139" y="109"/>
                  </a:cubicBezTo>
                  <a:cubicBezTo>
                    <a:pt x="141" y="108"/>
                    <a:pt x="143" y="106"/>
                    <a:pt x="144" y="104"/>
                  </a:cubicBezTo>
                  <a:cubicBezTo>
                    <a:pt x="181" y="11"/>
                    <a:pt x="181" y="11"/>
                    <a:pt x="181" y="11"/>
                  </a:cubicBezTo>
                  <a:cubicBezTo>
                    <a:pt x="182" y="7"/>
                    <a:pt x="181" y="3"/>
                    <a:pt x="177" y="2"/>
                  </a:cubicBezTo>
                  <a:cubicBezTo>
                    <a:pt x="173" y="0"/>
                    <a:pt x="169" y="2"/>
                    <a:pt x="168" y="6"/>
                  </a:cubicBezTo>
                  <a:cubicBezTo>
                    <a:pt x="134" y="90"/>
                    <a:pt x="134" y="90"/>
                    <a:pt x="134" y="9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1" y="68"/>
                    <a:pt x="107" y="68"/>
                    <a:pt x="104" y="70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49" y="64"/>
                    <a:pt x="47" y="63"/>
                    <a:pt x="44" y="63"/>
                  </a:cubicBezTo>
                  <a:cubicBezTo>
                    <a:pt x="42" y="63"/>
                    <a:pt x="40" y="65"/>
                    <a:pt x="38" y="66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0" y="128"/>
                    <a:pt x="1" y="132"/>
                    <a:pt x="4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-681038" y="3786188"/>
              <a:ext cx="908051" cy="754062"/>
            </a:xfrm>
            <a:custGeom>
              <a:avLst/>
              <a:gdLst>
                <a:gd name="T0" fmla="*/ 572 w 572"/>
                <a:gd name="T1" fmla="*/ 394 h 475"/>
                <a:gd name="T2" fmla="*/ 83 w 572"/>
                <a:gd name="T3" fmla="*/ 394 h 475"/>
                <a:gd name="T4" fmla="*/ 83 w 572"/>
                <a:gd name="T5" fmla="*/ 0 h 475"/>
                <a:gd name="T6" fmla="*/ 50 w 572"/>
                <a:gd name="T7" fmla="*/ 0 h 475"/>
                <a:gd name="T8" fmla="*/ 50 w 572"/>
                <a:gd name="T9" fmla="*/ 63 h 475"/>
                <a:gd name="T10" fmla="*/ 0 w 572"/>
                <a:gd name="T11" fmla="*/ 63 h 475"/>
                <a:gd name="T12" fmla="*/ 0 w 572"/>
                <a:gd name="T13" fmla="*/ 96 h 475"/>
                <a:gd name="T14" fmla="*/ 50 w 572"/>
                <a:gd name="T15" fmla="*/ 96 h 475"/>
                <a:gd name="T16" fmla="*/ 50 w 572"/>
                <a:gd name="T17" fmla="*/ 196 h 475"/>
                <a:gd name="T18" fmla="*/ 0 w 572"/>
                <a:gd name="T19" fmla="*/ 196 h 475"/>
                <a:gd name="T20" fmla="*/ 0 w 572"/>
                <a:gd name="T21" fmla="*/ 229 h 475"/>
                <a:gd name="T22" fmla="*/ 50 w 572"/>
                <a:gd name="T23" fmla="*/ 229 h 475"/>
                <a:gd name="T24" fmla="*/ 50 w 572"/>
                <a:gd name="T25" fmla="*/ 328 h 475"/>
                <a:gd name="T26" fmla="*/ 0 w 572"/>
                <a:gd name="T27" fmla="*/ 328 h 475"/>
                <a:gd name="T28" fmla="*/ 0 w 572"/>
                <a:gd name="T29" fmla="*/ 361 h 475"/>
                <a:gd name="T30" fmla="*/ 50 w 572"/>
                <a:gd name="T31" fmla="*/ 361 h 475"/>
                <a:gd name="T32" fmla="*/ 50 w 572"/>
                <a:gd name="T33" fmla="*/ 394 h 475"/>
                <a:gd name="T34" fmla="*/ 50 w 572"/>
                <a:gd name="T35" fmla="*/ 425 h 475"/>
                <a:gd name="T36" fmla="*/ 50 w 572"/>
                <a:gd name="T37" fmla="*/ 427 h 475"/>
                <a:gd name="T38" fmla="*/ 118 w 572"/>
                <a:gd name="T39" fmla="*/ 427 h 475"/>
                <a:gd name="T40" fmla="*/ 118 w 572"/>
                <a:gd name="T41" fmla="*/ 475 h 475"/>
                <a:gd name="T42" fmla="*/ 151 w 572"/>
                <a:gd name="T43" fmla="*/ 475 h 475"/>
                <a:gd name="T44" fmla="*/ 151 w 572"/>
                <a:gd name="T45" fmla="*/ 427 h 475"/>
                <a:gd name="T46" fmla="*/ 236 w 572"/>
                <a:gd name="T47" fmla="*/ 427 h 475"/>
                <a:gd name="T48" fmla="*/ 236 w 572"/>
                <a:gd name="T49" fmla="*/ 475 h 475"/>
                <a:gd name="T50" fmla="*/ 270 w 572"/>
                <a:gd name="T51" fmla="*/ 475 h 475"/>
                <a:gd name="T52" fmla="*/ 270 w 572"/>
                <a:gd name="T53" fmla="*/ 427 h 475"/>
                <a:gd name="T54" fmla="*/ 355 w 572"/>
                <a:gd name="T55" fmla="*/ 427 h 475"/>
                <a:gd name="T56" fmla="*/ 355 w 572"/>
                <a:gd name="T57" fmla="*/ 475 h 475"/>
                <a:gd name="T58" fmla="*/ 388 w 572"/>
                <a:gd name="T59" fmla="*/ 475 h 475"/>
                <a:gd name="T60" fmla="*/ 388 w 572"/>
                <a:gd name="T61" fmla="*/ 427 h 475"/>
                <a:gd name="T62" fmla="*/ 473 w 572"/>
                <a:gd name="T63" fmla="*/ 427 h 475"/>
                <a:gd name="T64" fmla="*/ 473 w 572"/>
                <a:gd name="T65" fmla="*/ 475 h 475"/>
                <a:gd name="T66" fmla="*/ 506 w 572"/>
                <a:gd name="T67" fmla="*/ 475 h 475"/>
                <a:gd name="T68" fmla="*/ 506 w 572"/>
                <a:gd name="T69" fmla="*/ 427 h 475"/>
                <a:gd name="T70" fmla="*/ 572 w 572"/>
                <a:gd name="T71" fmla="*/ 427 h 475"/>
                <a:gd name="T72" fmla="*/ 572 w 572"/>
                <a:gd name="T73" fmla="*/ 394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2" h="475">
                  <a:moveTo>
                    <a:pt x="572" y="394"/>
                  </a:moveTo>
                  <a:lnTo>
                    <a:pt x="83" y="394"/>
                  </a:lnTo>
                  <a:lnTo>
                    <a:pt x="83" y="0"/>
                  </a:lnTo>
                  <a:lnTo>
                    <a:pt x="50" y="0"/>
                  </a:lnTo>
                  <a:lnTo>
                    <a:pt x="50" y="63"/>
                  </a:lnTo>
                  <a:lnTo>
                    <a:pt x="0" y="63"/>
                  </a:lnTo>
                  <a:lnTo>
                    <a:pt x="0" y="96"/>
                  </a:lnTo>
                  <a:lnTo>
                    <a:pt x="50" y="96"/>
                  </a:lnTo>
                  <a:lnTo>
                    <a:pt x="50" y="196"/>
                  </a:lnTo>
                  <a:lnTo>
                    <a:pt x="0" y="196"/>
                  </a:lnTo>
                  <a:lnTo>
                    <a:pt x="0" y="229"/>
                  </a:lnTo>
                  <a:lnTo>
                    <a:pt x="50" y="229"/>
                  </a:lnTo>
                  <a:lnTo>
                    <a:pt x="50" y="328"/>
                  </a:lnTo>
                  <a:lnTo>
                    <a:pt x="0" y="328"/>
                  </a:lnTo>
                  <a:lnTo>
                    <a:pt x="0" y="361"/>
                  </a:lnTo>
                  <a:lnTo>
                    <a:pt x="50" y="361"/>
                  </a:lnTo>
                  <a:lnTo>
                    <a:pt x="50" y="394"/>
                  </a:lnTo>
                  <a:lnTo>
                    <a:pt x="50" y="425"/>
                  </a:lnTo>
                  <a:lnTo>
                    <a:pt x="50" y="427"/>
                  </a:lnTo>
                  <a:lnTo>
                    <a:pt x="118" y="427"/>
                  </a:lnTo>
                  <a:lnTo>
                    <a:pt x="118" y="475"/>
                  </a:lnTo>
                  <a:lnTo>
                    <a:pt x="151" y="475"/>
                  </a:lnTo>
                  <a:lnTo>
                    <a:pt x="151" y="427"/>
                  </a:lnTo>
                  <a:lnTo>
                    <a:pt x="236" y="427"/>
                  </a:lnTo>
                  <a:lnTo>
                    <a:pt x="236" y="475"/>
                  </a:lnTo>
                  <a:lnTo>
                    <a:pt x="270" y="475"/>
                  </a:lnTo>
                  <a:lnTo>
                    <a:pt x="270" y="427"/>
                  </a:lnTo>
                  <a:lnTo>
                    <a:pt x="355" y="427"/>
                  </a:lnTo>
                  <a:lnTo>
                    <a:pt x="355" y="475"/>
                  </a:lnTo>
                  <a:lnTo>
                    <a:pt x="388" y="475"/>
                  </a:lnTo>
                  <a:lnTo>
                    <a:pt x="388" y="427"/>
                  </a:lnTo>
                  <a:lnTo>
                    <a:pt x="473" y="427"/>
                  </a:lnTo>
                  <a:lnTo>
                    <a:pt x="473" y="475"/>
                  </a:lnTo>
                  <a:lnTo>
                    <a:pt x="506" y="475"/>
                  </a:lnTo>
                  <a:lnTo>
                    <a:pt x="506" y="427"/>
                  </a:lnTo>
                  <a:lnTo>
                    <a:pt x="572" y="427"/>
                  </a:lnTo>
                  <a:lnTo>
                    <a:pt x="572" y="39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71908" y="445865"/>
            <a:ext cx="3145476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000" b="1" dirty="0" smtClean="0">
                <a:solidFill>
                  <a:srgbClr val="00874A">
                    <a:lumMod val="75000"/>
                  </a:srgbClr>
                </a:solidFill>
                <a:latin typeface="Arial Narrow"/>
              </a:rPr>
              <a:t>Average age 45 years 248 days </a:t>
            </a:r>
          </a:p>
        </p:txBody>
      </p:sp>
    </p:spTree>
    <p:extLst>
      <p:ext uri="{BB962C8B-B14F-4D97-AF65-F5344CB8AC3E}">
        <p14:creationId xmlns:p14="http://schemas.microsoft.com/office/powerpoint/2010/main" val="3313489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"/>
                            </p:stCondLst>
                            <p:childTnLst>
                              <p:par>
                                <p:cTn id="3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8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52416"/>
            <a:ext cx="1728192" cy="213482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127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818" y="1916832"/>
            <a:ext cx="1865351" cy="230425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00" y="-294170"/>
            <a:ext cx="7992888" cy="70908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1812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39187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BULK DG FREIGHT</a:t>
            </a:r>
          </a:p>
          <a:p>
            <a:pPr lvl="1"/>
            <a:r>
              <a:rPr lang="en-AU" dirty="0" smtClean="0"/>
              <a:t> Program snapshot over $50,000 research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746161" y="4149080"/>
            <a:ext cx="7662354" cy="24591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AU" sz="2800" b="1" dirty="0" smtClean="0">
                <a:latin typeface="+mj-lt"/>
              </a:rPr>
              <a:t>FREIGHT  TASK 6.5%</a:t>
            </a:r>
          </a:p>
          <a:p>
            <a:pPr algn="ctr">
              <a:lnSpc>
                <a:spcPct val="85000"/>
              </a:lnSpc>
            </a:pPr>
            <a:endParaRPr lang="en-AU" sz="2800" b="1" dirty="0" smtClean="0">
              <a:latin typeface="+mj-lt"/>
            </a:endParaRPr>
          </a:p>
          <a:p>
            <a:pPr algn="ctr">
              <a:lnSpc>
                <a:spcPct val="85000"/>
              </a:lnSpc>
            </a:pPr>
            <a:r>
              <a:rPr lang="en-AU" sz="2800" b="1" dirty="0" smtClean="0">
                <a:latin typeface="+mj-lt"/>
              </a:rPr>
              <a:t>ACCIDENT / CLAIMS  PERFORMANCE 3.5% loss share</a:t>
            </a:r>
          </a:p>
          <a:p>
            <a:pPr algn="ctr">
              <a:lnSpc>
                <a:spcPct val="85000"/>
              </a:lnSpc>
            </a:pPr>
            <a:r>
              <a:rPr lang="en-AU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ALL UNITS INC. RATE 2.4 / ‘000  / AVERAGE LOSS $130,600</a:t>
            </a:r>
            <a: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>
              <a:lnSpc>
                <a:spcPct val="85000"/>
              </a:lnSpc>
            </a:pPr>
            <a:endParaRPr lang="en-AU" sz="2800" b="1" dirty="0" smtClean="0">
              <a:latin typeface="+mj-lt"/>
            </a:endParaRPr>
          </a:p>
          <a:p>
            <a:pPr algn="ctr">
              <a:lnSpc>
                <a:spcPct val="85000"/>
              </a:lnSpc>
            </a:pPr>
            <a:r>
              <a:rPr lang="en-AU" sz="2400" b="1" dirty="0" smtClean="0">
                <a:solidFill>
                  <a:srgbClr val="C00000"/>
                </a:solidFill>
                <a:latin typeface="+mj-lt"/>
              </a:rPr>
              <a:t>FUEL / OIL BULK RATE 1.3 / ‘000</a:t>
            </a:r>
            <a:endParaRPr lang="en-AU" sz="2400" b="1" dirty="0">
              <a:solidFill>
                <a:srgbClr val="C00000"/>
              </a:solidFill>
              <a:latin typeface="+mj-lt"/>
            </a:endParaRPr>
          </a:p>
          <a:p>
            <a:pPr algn="ctr">
              <a:lnSpc>
                <a:spcPct val="85000"/>
              </a:lnSpc>
            </a:pPr>
            <a:r>
              <a:rPr lang="en-AU" sz="2400" b="1" dirty="0" smtClean="0">
                <a:solidFill>
                  <a:srgbClr val="C00000"/>
                </a:solidFill>
                <a:latin typeface="+mj-lt"/>
              </a:rPr>
              <a:t>$246,000</a:t>
            </a:r>
          </a:p>
        </p:txBody>
      </p:sp>
      <p:pic>
        <p:nvPicPr>
          <p:cNvPr id="6162" name="Picture 18" descr="Image result for DIRECT HAUL TRANSPOR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7" y="1484784"/>
            <a:ext cx="8055962" cy="23457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210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6155" y="260648"/>
            <a:ext cx="7848104" cy="792113"/>
          </a:xfrm>
        </p:spPr>
        <p:txBody>
          <a:bodyPr/>
          <a:lstStyle/>
          <a:p>
            <a:r>
              <a:rPr lang="en-AU" dirty="0" smtClean="0"/>
              <a:t>Crash Australia DG bulk</a:t>
            </a:r>
            <a:endParaRPr lang="en-AU" b="1" dirty="0"/>
          </a:p>
        </p:txBody>
      </p:sp>
      <p:sp>
        <p:nvSpPr>
          <p:cNvPr id="3" name="Rectangle 2"/>
          <p:cNvSpPr/>
          <p:nvPr/>
        </p:nvSpPr>
        <p:spPr>
          <a:xfrm>
            <a:off x="465290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3482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1674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49866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78058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199" y="5367721"/>
            <a:ext cx="950581" cy="5493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inappropriate</a:t>
            </a:r>
            <a:br>
              <a:rPr lang="en-AU" sz="1400" b="1" dirty="0" smtClean="0">
                <a:solidFill>
                  <a:srgbClr val="19191A"/>
                </a:solidFill>
                <a:latin typeface="Arial Narrow"/>
              </a:rPr>
            </a:b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speed </a:t>
            </a: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for</a:t>
            </a:r>
            <a:br>
              <a:rPr lang="en-AU" sz="1400" dirty="0" smtClean="0">
                <a:solidFill>
                  <a:srgbClr val="4D4D4F"/>
                </a:solidFill>
                <a:latin typeface="Arial Narrow"/>
              </a:rPr>
            </a:b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the conditions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4482" y="5459284"/>
            <a:ext cx="1391407" cy="366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Outbound &amp; </a:t>
            </a:r>
            <a:r>
              <a:rPr lang="en-AU" sz="1400" b="1" dirty="0" smtClean="0">
                <a:solidFill>
                  <a:srgbClr val="4D4D4F"/>
                </a:solidFill>
                <a:latin typeface="Arial Narrow"/>
              </a:rPr>
              <a:t>Loaded</a:t>
            </a: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.</a:t>
            </a:r>
            <a:br>
              <a:rPr lang="en-AU" sz="1400" dirty="0" smtClean="0">
                <a:solidFill>
                  <a:srgbClr val="4D4D4F"/>
                </a:solidFill>
                <a:latin typeface="Arial Narrow"/>
              </a:rPr>
            </a:b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9674" y="5459284"/>
            <a:ext cx="966611" cy="3662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B – Double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4D4D4F"/>
                </a:solidFill>
                <a:latin typeface="Arial Narrow"/>
              </a:rPr>
              <a:t>Configuration</a:t>
            </a: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4642" y="5478828"/>
            <a:ext cx="1568521" cy="549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4D4D4F"/>
                </a:solidFill>
                <a:latin typeface="Arial Narrow"/>
              </a:rPr>
              <a:t>Marginally older.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Experience Average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14.36 years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9475" y="5375166"/>
            <a:ext cx="1543858" cy="366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Single Vehicle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 Incidents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6182" y="4782029"/>
            <a:ext cx="756617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65%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89569" y="4854995"/>
            <a:ext cx="756617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90%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6042" y="4821316"/>
            <a:ext cx="1072409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41.1%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8032" y="4854995"/>
            <a:ext cx="1630254" cy="4185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200" b="1" dirty="0" smtClean="0">
                <a:solidFill>
                  <a:srgbClr val="00874A"/>
                </a:solidFill>
                <a:latin typeface="Arial Narrow"/>
              </a:rPr>
              <a:t>46.3 years</a:t>
            </a:r>
            <a:endParaRPr lang="en-AU" sz="32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48949" y="4782029"/>
            <a:ext cx="756617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80%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grpSp>
        <p:nvGrpSpPr>
          <p:cNvPr id="18" name="Group 4"/>
          <p:cNvGrpSpPr>
            <a:grpSpLocks noChangeAspect="1"/>
          </p:cNvGrpSpPr>
          <p:nvPr/>
        </p:nvGrpSpPr>
        <p:grpSpPr bwMode="auto">
          <a:xfrm>
            <a:off x="800165" y="3676700"/>
            <a:ext cx="760412" cy="760412"/>
            <a:chOff x="2598" y="1878"/>
            <a:chExt cx="562" cy="562"/>
          </a:xfrm>
          <a:solidFill>
            <a:schemeClr val="tx2"/>
          </a:solidFill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2681" y="1961"/>
              <a:ext cx="395" cy="199"/>
            </a:xfrm>
            <a:custGeom>
              <a:avLst/>
              <a:gdLst>
                <a:gd name="T0" fmla="*/ 14 w 165"/>
                <a:gd name="T1" fmla="*/ 82 h 83"/>
                <a:gd name="T2" fmla="*/ 82 w 165"/>
                <a:gd name="T3" fmla="*/ 14 h 83"/>
                <a:gd name="T4" fmla="*/ 151 w 165"/>
                <a:gd name="T5" fmla="*/ 82 h 83"/>
                <a:gd name="T6" fmla="*/ 151 w 165"/>
                <a:gd name="T7" fmla="*/ 83 h 83"/>
                <a:gd name="T8" fmla="*/ 165 w 165"/>
                <a:gd name="T9" fmla="*/ 83 h 83"/>
                <a:gd name="T10" fmla="*/ 165 w 165"/>
                <a:gd name="T11" fmla="*/ 82 h 83"/>
                <a:gd name="T12" fmla="*/ 82 w 165"/>
                <a:gd name="T13" fmla="*/ 0 h 83"/>
                <a:gd name="T14" fmla="*/ 0 w 165"/>
                <a:gd name="T15" fmla="*/ 82 h 83"/>
                <a:gd name="T16" fmla="*/ 0 w 165"/>
                <a:gd name="T17" fmla="*/ 83 h 83"/>
                <a:gd name="T18" fmla="*/ 14 w 165"/>
                <a:gd name="T19" fmla="*/ 83 h 83"/>
                <a:gd name="T20" fmla="*/ 14 w 165"/>
                <a:gd name="T21" fmla="*/ 8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5" h="83">
                  <a:moveTo>
                    <a:pt x="14" y="82"/>
                  </a:moveTo>
                  <a:cubicBezTo>
                    <a:pt x="14" y="45"/>
                    <a:pt x="44" y="14"/>
                    <a:pt x="82" y="14"/>
                  </a:cubicBezTo>
                  <a:cubicBezTo>
                    <a:pt x="120" y="14"/>
                    <a:pt x="151" y="45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65" y="83"/>
                    <a:pt x="165" y="83"/>
                    <a:pt x="165" y="83"/>
                  </a:cubicBezTo>
                  <a:cubicBezTo>
                    <a:pt x="165" y="83"/>
                    <a:pt x="165" y="83"/>
                    <a:pt x="165" y="82"/>
                  </a:cubicBezTo>
                  <a:cubicBezTo>
                    <a:pt x="165" y="37"/>
                    <a:pt x="128" y="0"/>
                    <a:pt x="82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83"/>
                    <a:pt x="14" y="83"/>
                    <a:pt x="14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2811" y="2095"/>
              <a:ext cx="160" cy="209"/>
            </a:xfrm>
            <a:custGeom>
              <a:avLst/>
              <a:gdLst>
                <a:gd name="T0" fmla="*/ 67 w 67"/>
                <a:gd name="T1" fmla="*/ 0 h 87"/>
                <a:gd name="T2" fmla="*/ 33 w 67"/>
                <a:gd name="T3" fmla="*/ 32 h 87"/>
                <a:gd name="T4" fmla="*/ 28 w 67"/>
                <a:gd name="T5" fmla="*/ 31 h 87"/>
                <a:gd name="T6" fmla="*/ 0 w 67"/>
                <a:gd name="T7" fmla="*/ 59 h 87"/>
                <a:gd name="T8" fmla="*/ 28 w 67"/>
                <a:gd name="T9" fmla="*/ 87 h 87"/>
                <a:gd name="T10" fmla="*/ 56 w 67"/>
                <a:gd name="T11" fmla="*/ 59 h 87"/>
                <a:gd name="T12" fmla="*/ 53 w 67"/>
                <a:gd name="T13" fmla="*/ 46 h 87"/>
                <a:gd name="T14" fmla="*/ 67 w 67"/>
                <a:gd name="T15" fmla="*/ 0 h 87"/>
                <a:gd name="T16" fmla="*/ 28 w 67"/>
                <a:gd name="T17" fmla="*/ 73 h 87"/>
                <a:gd name="T18" fmla="*/ 14 w 67"/>
                <a:gd name="T19" fmla="*/ 59 h 87"/>
                <a:gd name="T20" fmla="*/ 28 w 67"/>
                <a:gd name="T21" fmla="*/ 45 h 87"/>
                <a:gd name="T22" fmla="*/ 42 w 67"/>
                <a:gd name="T23" fmla="*/ 59 h 87"/>
                <a:gd name="T24" fmla="*/ 28 w 67"/>
                <a:gd name="T25" fmla="*/ 7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87">
                  <a:moveTo>
                    <a:pt x="67" y="0"/>
                  </a:moveTo>
                  <a:cubicBezTo>
                    <a:pt x="33" y="32"/>
                    <a:pt x="33" y="32"/>
                    <a:pt x="33" y="32"/>
                  </a:cubicBezTo>
                  <a:cubicBezTo>
                    <a:pt x="31" y="31"/>
                    <a:pt x="30" y="31"/>
                    <a:pt x="28" y="31"/>
                  </a:cubicBezTo>
                  <a:cubicBezTo>
                    <a:pt x="13" y="31"/>
                    <a:pt x="0" y="44"/>
                    <a:pt x="0" y="59"/>
                  </a:cubicBezTo>
                  <a:cubicBezTo>
                    <a:pt x="0" y="75"/>
                    <a:pt x="13" y="87"/>
                    <a:pt x="28" y="87"/>
                  </a:cubicBezTo>
                  <a:cubicBezTo>
                    <a:pt x="44" y="87"/>
                    <a:pt x="56" y="75"/>
                    <a:pt x="56" y="59"/>
                  </a:cubicBezTo>
                  <a:cubicBezTo>
                    <a:pt x="56" y="55"/>
                    <a:pt x="55" y="50"/>
                    <a:pt x="53" y="46"/>
                  </a:cubicBezTo>
                  <a:lnTo>
                    <a:pt x="67" y="0"/>
                  </a:lnTo>
                  <a:close/>
                  <a:moveTo>
                    <a:pt x="28" y="73"/>
                  </a:moveTo>
                  <a:cubicBezTo>
                    <a:pt x="21" y="73"/>
                    <a:pt x="14" y="67"/>
                    <a:pt x="14" y="59"/>
                  </a:cubicBezTo>
                  <a:cubicBezTo>
                    <a:pt x="14" y="52"/>
                    <a:pt x="21" y="45"/>
                    <a:pt x="28" y="45"/>
                  </a:cubicBezTo>
                  <a:cubicBezTo>
                    <a:pt x="36" y="45"/>
                    <a:pt x="42" y="52"/>
                    <a:pt x="42" y="59"/>
                  </a:cubicBezTo>
                  <a:cubicBezTo>
                    <a:pt x="42" y="67"/>
                    <a:pt x="36" y="73"/>
                    <a:pt x="28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2598" y="1878"/>
              <a:ext cx="562" cy="562"/>
            </a:xfrm>
            <a:custGeom>
              <a:avLst/>
              <a:gdLst>
                <a:gd name="T0" fmla="*/ 118 w 235"/>
                <a:gd name="T1" fmla="*/ 0 h 235"/>
                <a:gd name="T2" fmla="*/ 0 w 235"/>
                <a:gd name="T3" fmla="*/ 117 h 235"/>
                <a:gd name="T4" fmla="*/ 118 w 235"/>
                <a:gd name="T5" fmla="*/ 235 h 235"/>
                <a:gd name="T6" fmla="*/ 235 w 235"/>
                <a:gd name="T7" fmla="*/ 117 h 235"/>
                <a:gd name="T8" fmla="*/ 118 w 235"/>
                <a:gd name="T9" fmla="*/ 0 h 235"/>
                <a:gd name="T10" fmla="*/ 118 w 235"/>
                <a:gd name="T11" fmla="*/ 221 h 235"/>
                <a:gd name="T12" fmla="*/ 14 w 235"/>
                <a:gd name="T13" fmla="*/ 117 h 235"/>
                <a:gd name="T14" fmla="*/ 118 w 235"/>
                <a:gd name="T15" fmla="*/ 14 h 235"/>
                <a:gd name="T16" fmla="*/ 221 w 235"/>
                <a:gd name="T17" fmla="*/ 117 h 235"/>
                <a:gd name="T18" fmla="*/ 118 w 235"/>
                <a:gd name="T19" fmla="*/ 22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5">
                  <a:moveTo>
                    <a:pt x="118" y="0"/>
                  </a:moveTo>
                  <a:cubicBezTo>
                    <a:pt x="53" y="0"/>
                    <a:pt x="0" y="52"/>
                    <a:pt x="0" y="117"/>
                  </a:cubicBezTo>
                  <a:cubicBezTo>
                    <a:pt x="0" y="182"/>
                    <a:pt x="53" y="235"/>
                    <a:pt x="118" y="235"/>
                  </a:cubicBezTo>
                  <a:cubicBezTo>
                    <a:pt x="183" y="235"/>
                    <a:pt x="235" y="182"/>
                    <a:pt x="235" y="117"/>
                  </a:cubicBezTo>
                  <a:cubicBezTo>
                    <a:pt x="235" y="52"/>
                    <a:pt x="183" y="0"/>
                    <a:pt x="118" y="0"/>
                  </a:cubicBezTo>
                  <a:close/>
                  <a:moveTo>
                    <a:pt x="118" y="221"/>
                  </a:moveTo>
                  <a:cubicBezTo>
                    <a:pt x="60" y="221"/>
                    <a:pt x="14" y="174"/>
                    <a:pt x="14" y="117"/>
                  </a:cubicBezTo>
                  <a:cubicBezTo>
                    <a:pt x="14" y="60"/>
                    <a:pt x="60" y="14"/>
                    <a:pt x="118" y="14"/>
                  </a:cubicBezTo>
                  <a:cubicBezTo>
                    <a:pt x="175" y="14"/>
                    <a:pt x="221" y="60"/>
                    <a:pt x="221" y="117"/>
                  </a:cubicBezTo>
                  <a:cubicBezTo>
                    <a:pt x="221" y="174"/>
                    <a:pt x="175" y="221"/>
                    <a:pt x="118" y="2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sp>
        <p:nvSpPr>
          <p:cNvPr id="24" name="Freeform 11"/>
          <p:cNvSpPr>
            <a:spLocks/>
          </p:cNvSpPr>
          <p:nvPr/>
        </p:nvSpPr>
        <p:spPr bwMode="auto">
          <a:xfrm>
            <a:off x="2522291" y="3655427"/>
            <a:ext cx="859353" cy="802958"/>
          </a:xfrm>
          <a:custGeom>
            <a:avLst/>
            <a:gdLst>
              <a:gd name="T0" fmla="*/ 199 w 268"/>
              <a:gd name="T1" fmla="*/ 21 h 250"/>
              <a:gd name="T2" fmla="*/ 127 w 268"/>
              <a:gd name="T3" fmla="*/ 0 h 250"/>
              <a:gd name="T4" fmla="*/ 57 w 268"/>
              <a:gd name="T5" fmla="*/ 20 h 250"/>
              <a:gd name="T6" fmla="*/ 31 w 268"/>
              <a:gd name="T7" fmla="*/ 94 h 250"/>
              <a:gd name="T8" fmla="*/ 29 w 268"/>
              <a:gd name="T9" fmla="*/ 111 h 250"/>
              <a:gd name="T10" fmla="*/ 4 w 268"/>
              <a:gd name="T11" fmla="*/ 141 h 250"/>
              <a:gd name="T12" fmla="*/ 3 w 268"/>
              <a:gd name="T13" fmla="*/ 143 h 250"/>
              <a:gd name="T14" fmla="*/ 4 w 268"/>
              <a:gd name="T15" fmla="*/ 156 h 250"/>
              <a:gd name="T16" fmla="*/ 15 w 268"/>
              <a:gd name="T17" fmla="*/ 162 h 250"/>
              <a:gd name="T18" fmla="*/ 27 w 268"/>
              <a:gd name="T19" fmla="*/ 165 h 250"/>
              <a:gd name="T20" fmla="*/ 32 w 268"/>
              <a:gd name="T21" fmla="*/ 181 h 250"/>
              <a:gd name="T22" fmla="*/ 31 w 268"/>
              <a:gd name="T23" fmla="*/ 201 h 250"/>
              <a:gd name="T24" fmla="*/ 36 w 268"/>
              <a:gd name="T25" fmla="*/ 230 h 250"/>
              <a:gd name="T26" fmla="*/ 38 w 268"/>
              <a:gd name="T27" fmla="*/ 231 h 250"/>
              <a:gd name="T28" fmla="*/ 38 w 268"/>
              <a:gd name="T29" fmla="*/ 231 h 250"/>
              <a:gd name="T30" fmla="*/ 56 w 268"/>
              <a:gd name="T31" fmla="*/ 234 h 250"/>
              <a:gd name="T32" fmla="*/ 90 w 268"/>
              <a:gd name="T33" fmla="*/ 230 h 250"/>
              <a:gd name="T34" fmla="*/ 94 w 268"/>
              <a:gd name="T35" fmla="*/ 250 h 250"/>
              <a:gd name="T36" fmla="*/ 109 w 268"/>
              <a:gd name="T37" fmla="*/ 250 h 250"/>
              <a:gd name="T38" fmla="*/ 99 w 268"/>
              <a:gd name="T39" fmla="*/ 217 h 250"/>
              <a:gd name="T40" fmla="*/ 93 w 268"/>
              <a:gd name="T41" fmla="*/ 215 h 250"/>
              <a:gd name="T42" fmla="*/ 56 w 268"/>
              <a:gd name="T43" fmla="*/ 220 h 250"/>
              <a:gd name="T44" fmla="*/ 45 w 268"/>
              <a:gd name="T45" fmla="*/ 218 h 250"/>
              <a:gd name="T46" fmla="*/ 44 w 268"/>
              <a:gd name="T47" fmla="*/ 218 h 250"/>
              <a:gd name="T48" fmla="*/ 44 w 268"/>
              <a:gd name="T49" fmla="*/ 205 h 250"/>
              <a:gd name="T50" fmla="*/ 44 w 268"/>
              <a:gd name="T51" fmla="*/ 204 h 250"/>
              <a:gd name="T52" fmla="*/ 46 w 268"/>
              <a:gd name="T53" fmla="*/ 189 h 250"/>
              <a:gd name="T54" fmla="*/ 60 w 268"/>
              <a:gd name="T55" fmla="*/ 189 h 250"/>
              <a:gd name="T56" fmla="*/ 61 w 268"/>
              <a:gd name="T57" fmla="*/ 189 h 250"/>
              <a:gd name="T58" fmla="*/ 68 w 268"/>
              <a:gd name="T59" fmla="*/ 182 h 250"/>
              <a:gd name="T60" fmla="*/ 61 w 268"/>
              <a:gd name="T61" fmla="*/ 175 h 250"/>
              <a:gd name="T62" fmla="*/ 45 w 268"/>
              <a:gd name="T63" fmla="*/ 175 h 250"/>
              <a:gd name="T64" fmla="*/ 38 w 268"/>
              <a:gd name="T65" fmla="*/ 155 h 250"/>
              <a:gd name="T66" fmla="*/ 33 w 268"/>
              <a:gd name="T67" fmla="*/ 152 h 250"/>
              <a:gd name="T68" fmla="*/ 18 w 268"/>
              <a:gd name="T69" fmla="*/ 148 h 250"/>
              <a:gd name="T70" fmla="*/ 17 w 268"/>
              <a:gd name="T71" fmla="*/ 148 h 250"/>
              <a:gd name="T72" fmla="*/ 16 w 268"/>
              <a:gd name="T73" fmla="*/ 148 h 250"/>
              <a:gd name="T74" fmla="*/ 40 w 268"/>
              <a:gd name="T75" fmla="*/ 120 h 250"/>
              <a:gd name="T76" fmla="*/ 41 w 268"/>
              <a:gd name="T77" fmla="*/ 119 h 250"/>
              <a:gd name="T78" fmla="*/ 45 w 268"/>
              <a:gd name="T79" fmla="*/ 93 h 250"/>
              <a:gd name="T80" fmla="*/ 45 w 268"/>
              <a:gd name="T81" fmla="*/ 92 h 250"/>
              <a:gd name="T82" fmla="*/ 64 w 268"/>
              <a:gd name="T83" fmla="*/ 32 h 250"/>
              <a:gd name="T84" fmla="*/ 127 w 268"/>
              <a:gd name="T85" fmla="*/ 14 h 250"/>
              <a:gd name="T86" fmla="*/ 191 w 268"/>
              <a:gd name="T87" fmla="*/ 32 h 250"/>
              <a:gd name="T88" fmla="*/ 211 w 268"/>
              <a:gd name="T89" fmla="*/ 144 h 250"/>
              <a:gd name="T90" fmla="*/ 189 w 268"/>
              <a:gd name="T91" fmla="*/ 197 h 250"/>
              <a:gd name="T92" fmla="*/ 189 w 268"/>
              <a:gd name="T93" fmla="*/ 198 h 250"/>
              <a:gd name="T94" fmla="*/ 193 w 268"/>
              <a:gd name="T95" fmla="*/ 250 h 250"/>
              <a:gd name="T96" fmla="*/ 207 w 268"/>
              <a:gd name="T97" fmla="*/ 250 h 250"/>
              <a:gd name="T98" fmla="*/ 203 w 268"/>
              <a:gd name="T99" fmla="*/ 199 h 250"/>
              <a:gd name="T100" fmla="*/ 222 w 268"/>
              <a:gd name="T101" fmla="*/ 152 h 250"/>
              <a:gd name="T102" fmla="*/ 223 w 268"/>
              <a:gd name="T103" fmla="*/ 152 h 250"/>
              <a:gd name="T104" fmla="*/ 199 w 268"/>
              <a:gd name="T105" fmla="*/ 21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8" h="250">
                <a:moveTo>
                  <a:pt x="199" y="21"/>
                </a:moveTo>
                <a:cubicBezTo>
                  <a:pt x="198" y="20"/>
                  <a:pt x="169" y="0"/>
                  <a:pt x="127" y="0"/>
                </a:cubicBezTo>
                <a:cubicBezTo>
                  <a:pt x="103" y="0"/>
                  <a:pt x="79" y="7"/>
                  <a:pt x="57" y="20"/>
                </a:cubicBezTo>
                <a:cubicBezTo>
                  <a:pt x="56" y="20"/>
                  <a:pt x="20" y="40"/>
                  <a:pt x="31" y="94"/>
                </a:cubicBezTo>
                <a:cubicBezTo>
                  <a:pt x="31" y="101"/>
                  <a:pt x="30" y="109"/>
                  <a:pt x="29" y="111"/>
                </a:cubicBezTo>
                <a:cubicBezTo>
                  <a:pt x="4" y="141"/>
                  <a:pt x="4" y="141"/>
                  <a:pt x="4" y="141"/>
                </a:cubicBezTo>
                <a:cubicBezTo>
                  <a:pt x="4" y="142"/>
                  <a:pt x="3" y="142"/>
                  <a:pt x="3" y="143"/>
                </a:cubicBezTo>
                <a:cubicBezTo>
                  <a:pt x="2" y="144"/>
                  <a:pt x="0" y="150"/>
                  <a:pt x="4" y="156"/>
                </a:cubicBezTo>
                <a:cubicBezTo>
                  <a:pt x="6" y="158"/>
                  <a:pt x="9" y="162"/>
                  <a:pt x="15" y="162"/>
                </a:cubicBezTo>
                <a:cubicBezTo>
                  <a:pt x="27" y="165"/>
                  <a:pt x="27" y="165"/>
                  <a:pt x="27" y="165"/>
                </a:cubicBezTo>
                <a:cubicBezTo>
                  <a:pt x="29" y="169"/>
                  <a:pt x="32" y="176"/>
                  <a:pt x="32" y="181"/>
                </a:cubicBezTo>
                <a:cubicBezTo>
                  <a:pt x="33" y="189"/>
                  <a:pt x="31" y="199"/>
                  <a:pt x="31" y="201"/>
                </a:cubicBezTo>
                <a:cubicBezTo>
                  <a:pt x="28" y="209"/>
                  <a:pt x="26" y="222"/>
                  <a:pt x="36" y="230"/>
                </a:cubicBezTo>
                <a:cubicBezTo>
                  <a:pt x="37" y="230"/>
                  <a:pt x="37" y="230"/>
                  <a:pt x="38" y="231"/>
                </a:cubicBezTo>
                <a:cubicBezTo>
                  <a:pt x="38" y="231"/>
                  <a:pt x="38" y="231"/>
                  <a:pt x="38" y="231"/>
                </a:cubicBezTo>
                <a:cubicBezTo>
                  <a:pt x="40" y="232"/>
                  <a:pt x="45" y="234"/>
                  <a:pt x="56" y="234"/>
                </a:cubicBezTo>
                <a:cubicBezTo>
                  <a:pt x="65" y="234"/>
                  <a:pt x="77" y="233"/>
                  <a:pt x="90" y="230"/>
                </a:cubicBezTo>
                <a:cubicBezTo>
                  <a:pt x="92" y="233"/>
                  <a:pt x="93" y="239"/>
                  <a:pt x="94" y="250"/>
                </a:cubicBezTo>
                <a:cubicBezTo>
                  <a:pt x="109" y="250"/>
                  <a:pt x="109" y="250"/>
                  <a:pt x="109" y="250"/>
                </a:cubicBezTo>
                <a:cubicBezTo>
                  <a:pt x="106" y="227"/>
                  <a:pt x="102" y="219"/>
                  <a:pt x="99" y="217"/>
                </a:cubicBezTo>
                <a:cubicBezTo>
                  <a:pt x="97" y="215"/>
                  <a:pt x="95" y="215"/>
                  <a:pt x="93" y="215"/>
                </a:cubicBezTo>
                <a:cubicBezTo>
                  <a:pt x="78" y="218"/>
                  <a:pt x="65" y="220"/>
                  <a:pt x="56" y="220"/>
                </a:cubicBezTo>
                <a:cubicBezTo>
                  <a:pt x="48" y="220"/>
                  <a:pt x="46" y="219"/>
                  <a:pt x="45" y="218"/>
                </a:cubicBezTo>
                <a:cubicBezTo>
                  <a:pt x="44" y="218"/>
                  <a:pt x="44" y="218"/>
                  <a:pt x="44" y="218"/>
                </a:cubicBezTo>
                <a:cubicBezTo>
                  <a:pt x="41" y="215"/>
                  <a:pt x="43" y="207"/>
                  <a:pt x="44" y="205"/>
                </a:cubicBezTo>
                <a:cubicBezTo>
                  <a:pt x="44" y="205"/>
                  <a:pt x="44" y="205"/>
                  <a:pt x="44" y="204"/>
                </a:cubicBezTo>
                <a:cubicBezTo>
                  <a:pt x="44" y="204"/>
                  <a:pt x="46" y="197"/>
                  <a:pt x="46" y="189"/>
                </a:cubicBezTo>
                <a:cubicBezTo>
                  <a:pt x="60" y="189"/>
                  <a:pt x="60" y="189"/>
                  <a:pt x="60" y="189"/>
                </a:cubicBezTo>
                <a:cubicBezTo>
                  <a:pt x="61" y="189"/>
                  <a:pt x="61" y="189"/>
                  <a:pt x="61" y="189"/>
                </a:cubicBezTo>
                <a:cubicBezTo>
                  <a:pt x="64" y="189"/>
                  <a:pt x="68" y="186"/>
                  <a:pt x="68" y="182"/>
                </a:cubicBezTo>
                <a:cubicBezTo>
                  <a:pt x="68" y="178"/>
                  <a:pt x="65" y="175"/>
                  <a:pt x="61" y="175"/>
                </a:cubicBezTo>
                <a:cubicBezTo>
                  <a:pt x="45" y="175"/>
                  <a:pt x="45" y="175"/>
                  <a:pt x="45" y="175"/>
                </a:cubicBezTo>
                <a:cubicBezTo>
                  <a:pt x="43" y="165"/>
                  <a:pt x="39" y="156"/>
                  <a:pt x="38" y="155"/>
                </a:cubicBezTo>
                <a:cubicBezTo>
                  <a:pt x="37" y="153"/>
                  <a:pt x="35" y="152"/>
                  <a:pt x="33" y="152"/>
                </a:cubicBezTo>
                <a:cubicBezTo>
                  <a:pt x="18" y="148"/>
                  <a:pt x="18" y="148"/>
                  <a:pt x="18" y="148"/>
                </a:cubicBezTo>
                <a:cubicBezTo>
                  <a:pt x="17" y="148"/>
                  <a:pt x="17" y="148"/>
                  <a:pt x="17" y="148"/>
                </a:cubicBezTo>
                <a:cubicBezTo>
                  <a:pt x="17" y="148"/>
                  <a:pt x="16" y="148"/>
                  <a:pt x="16" y="148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1" y="120"/>
                  <a:pt x="41" y="119"/>
                  <a:pt x="41" y="119"/>
                </a:cubicBezTo>
                <a:cubicBezTo>
                  <a:pt x="45" y="112"/>
                  <a:pt x="45" y="98"/>
                  <a:pt x="45" y="93"/>
                </a:cubicBezTo>
                <a:cubicBezTo>
                  <a:pt x="45" y="93"/>
                  <a:pt x="45" y="92"/>
                  <a:pt x="45" y="92"/>
                </a:cubicBezTo>
                <a:cubicBezTo>
                  <a:pt x="36" y="48"/>
                  <a:pt x="63" y="33"/>
                  <a:pt x="64" y="32"/>
                </a:cubicBezTo>
                <a:cubicBezTo>
                  <a:pt x="84" y="20"/>
                  <a:pt x="106" y="14"/>
                  <a:pt x="127" y="14"/>
                </a:cubicBezTo>
                <a:cubicBezTo>
                  <a:pt x="165" y="14"/>
                  <a:pt x="191" y="32"/>
                  <a:pt x="191" y="32"/>
                </a:cubicBezTo>
                <a:cubicBezTo>
                  <a:pt x="249" y="75"/>
                  <a:pt x="213" y="139"/>
                  <a:pt x="211" y="144"/>
                </a:cubicBezTo>
                <a:cubicBezTo>
                  <a:pt x="197" y="165"/>
                  <a:pt x="190" y="196"/>
                  <a:pt x="189" y="197"/>
                </a:cubicBezTo>
                <a:cubicBezTo>
                  <a:pt x="189" y="197"/>
                  <a:pt x="189" y="198"/>
                  <a:pt x="189" y="198"/>
                </a:cubicBezTo>
                <a:cubicBezTo>
                  <a:pt x="188" y="217"/>
                  <a:pt x="191" y="237"/>
                  <a:pt x="193" y="250"/>
                </a:cubicBezTo>
                <a:cubicBezTo>
                  <a:pt x="207" y="250"/>
                  <a:pt x="207" y="250"/>
                  <a:pt x="207" y="250"/>
                </a:cubicBezTo>
                <a:cubicBezTo>
                  <a:pt x="205" y="239"/>
                  <a:pt x="202" y="218"/>
                  <a:pt x="203" y="199"/>
                </a:cubicBezTo>
                <a:cubicBezTo>
                  <a:pt x="204" y="195"/>
                  <a:pt x="211" y="169"/>
                  <a:pt x="222" y="152"/>
                </a:cubicBezTo>
                <a:cubicBezTo>
                  <a:pt x="222" y="152"/>
                  <a:pt x="223" y="152"/>
                  <a:pt x="223" y="152"/>
                </a:cubicBezTo>
                <a:cubicBezTo>
                  <a:pt x="223" y="151"/>
                  <a:pt x="268" y="72"/>
                  <a:pt x="199" y="2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srgbClr val="4D4D4F"/>
              </a:solidFill>
              <a:latin typeface="Arial Narrow"/>
            </a:endParaRPr>
          </a:p>
        </p:txBody>
      </p:sp>
      <p:grpSp>
        <p:nvGrpSpPr>
          <p:cNvPr id="30" name="Group 21"/>
          <p:cNvGrpSpPr>
            <a:grpSpLocks noChangeAspect="1"/>
          </p:cNvGrpSpPr>
          <p:nvPr/>
        </p:nvGrpSpPr>
        <p:grpSpPr bwMode="auto">
          <a:xfrm>
            <a:off x="6004046" y="3616945"/>
            <a:ext cx="671255" cy="892175"/>
            <a:chOff x="2643" y="1843"/>
            <a:chExt cx="474" cy="630"/>
          </a:xfrm>
          <a:solidFill>
            <a:schemeClr val="tx2"/>
          </a:solidFill>
        </p:grpSpPr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2693" y="1843"/>
              <a:ext cx="374" cy="126"/>
            </a:xfrm>
            <a:custGeom>
              <a:avLst/>
              <a:gdLst>
                <a:gd name="T0" fmla="*/ 14 w 156"/>
                <a:gd name="T1" fmla="*/ 14 h 53"/>
                <a:gd name="T2" fmla="*/ 142 w 156"/>
                <a:gd name="T3" fmla="*/ 14 h 53"/>
                <a:gd name="T4" fmla="*/ 142 w 156"/>
                <a:gd name="T5" fmla="*/ 48 h 53"/>
                <a:gd name="T6" fmla="*/ 156 w 156"/>
                <a:gd name="T7" fmla="*/ 53 h 53"/>
                <a:gd name="T8" fmla="*/ 156 w 156"/>
                <a:gd name="T9" fmla="*/ 0 h 53"/>
                <a:gd name="T10" fmla="*/ 0 w 156"/>
                <a:gd name="T11" fmla="*/ 0 h 53"/>
                <a:gd name="T12" fmla="*/ 0 w 156"/>
                <a:gd name="T13" fmla="*/ 53 h 53"/>
                <a:gd name="T14" fmla="*/ 14 w 156"/>
                <a:gd name="T15" fmla="*/ 48 h 53"/>
                <a:gd name="T16" fmla="*/ 14 w 156"/>
                <a:gd name="T17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53">
                  <a:moveTo>
                    <a:pt x="14" y="14"/>
                  </a:moveTo>
                  <a:cubicBezTo>
                    <a:pt x="142" y="14"/>
                    <a:pt x="142" y="14"/>
                    <a:pt x="142" y="14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7" y="48"/>
                    <a:pt x="152" y="50"/>
                    <a:pt x="156" y="53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0"/>
                    <a:pt x="9" y="48"/>
                    <a:pt x="14" y="48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2787" y="2256"/>
              <a:ext cx="186" cy="28"/>
            </a:xfrm>
            <a:custGeom>
              <a:avLst/>
              <a:gdLst>
                <a:gd name="T0" fmla="*/ 72 w 78"/>
                <a:gd name="T1" fmla="*/ 12 h 12"/>
                <a:gd name="T2" fmla="*/ 6 w 78"/>
                <a:gd name="T3" fmla="*/ 12 h 12"/>
                <a:gd name="T4" fmla="*/ 0 w 78"/>
                <a:gd name="T5" fmla="*/ 6 h 12"/>
                <a:gd name="T6" fmla="*/ 6 w 78"/>
                <a:gd name="T7" fmla="*/ 0 h 12"/>
                <a:gd name="T8" fmla="*/ 72 w 78"/>
                <a:gd name="T9" fmla="*/ 0 h 12"/>
                <a:gd name="T10" fmla="*/ 78 w 78"/>
                <a:gd name="T11" fmla="*/ 6 h 12"/>
                <a:gd name="T12" fmla="*/ 72 w 7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2">
                  <a:moveTo>
                    <a:pt x="7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6" y="0"/>
                    <a:pt x="78" y="2"/>
                    <a:pt x="78" y="6"/>
                  </a:cubicBezTo>
                  <a:cubicBezTo>
                    <a:pt x="78" y="9"/>
                    <a:pt x="76" y="12"/>
                    <a:pt x="72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2643" y="1986"/>
              <a:ext cx="474" cy="296"/>
            </a:xfrm>
            <a:custGeom>
              <a:avLst/>
              <a:gdLst>
                <a:gd name="T0" fmla="*/ 192 w 198"/>
                <a:gd name="T1" fmla="*/ 40 h 124"/>
                <a:gd name="T2" fmla="*/ 178 w 198"/>
                <a:gd name="T3" fmla="*/ 40 h 124"/>
                <a:gd name="T4" fmla="*/ 178 w 198"/>
                <a:gd name="T5" fmla="*/ 15 h 124"/>
                <a:gd name="T6" fmla="*/ 163 w 198"/>
                <a:gd name="T7" fmla="*/ 0 h 124"/>
                <a:gd name="T8" fmla="*/ 36 w 198"/>
                <a:gd name="T9" fmla="*/ 0 h 124"/>
                <a:gd name="T10" fmla="*/ 21 w 198"/>
                <a:gd name="T11" fmla="*/ 15 h 124"/>
                <a:gd name="T12" fmla="*/ 21 w 198"/>
                <a:gd name="T13" fmla="*/ 40 h 124"/>
                <a:gd name="T14" fmla="*/ 6 w 198"/>
                <a:gd name="T15" fmla="*/ 40 h 124"/>
                <a:gd name="T16" fmla="*/ 0 w 198"/>
                <a:gd name="T17" fmla="*/ 46 h 124"/>
                <a:gd name="T18" fmla="*/ 0 w 198"/>
                <a:gd name="T19" fmla="*/ 82 h 124"/>
                <a:gd name="T20" fmla="*/ 6 w 198"/>
                <a:gd name="T21" fmla="*/ 88 h 124"/>
                <a:gd name="T22" fmla="*/ 21 w 198"/>
                <a:gd name="T23" fmla="*/ 88 h 124"/>
                <a:gd name="T24" fmla="*/ 21 w 198"/>
                <a:gd name="T25" fmla="*/ 124 h 124"/>
                <a:gd name="T26" fmla="*/ 35 w 198"/>
                <a:gd name="T27" fmla="*/ 124 h 124"/>
                <a:gd name="T28" fmla="*/ 35 w 198"/>
                <a:gd name="T29" fmla="*/ 90 h 124"/>
                <a:gd name="T30" fmla="*/ 164 w 198"/>
                <a:gd name="T31" fmla="*/ 90 h 124"/>
                <a:gd name="T32" fmla="*/ 164 w 198"/>
                <a:gd name="T33" fmla="*/ 124 h 124"/>
                <a:gd name="T34" fmla="*/ 178 w 198"/>
                <a:gd name="T35" fmla="*/ 124 h 124"/>
                <a:gd name="T36" fmla="*/ 178 w 198"/>
                <a:gd name="T37" fmla="*/ 88 h 124"/>
                <a:gd name="T38" fmla="*/ 192 w 198"/>
                <a:gd name="T39" fmla="*/ 88 h 124"/>
                <a:gd name="T40" fmla="*/ 198 w 198"/>
                <a:gd name="T41" fmla="*/ 82 h 124"/>
                <a:gd name="T42" fmla="*/ 198 w 198"/>
                <a:gd name="T43" fmla="*/ 46 h 124"/>
                <a:gd name="T44" fmla="*/ 192 w 198"/>
                <a:gd name="T45" fmla="*/ 40 h 124"/>
                <a:gd name="T46" fmla="*/ 36 w 198"/>
                <a:gd name="T47" fmla="*/ 14 h 124"/>
                <a:gd name="T48" fmla="*/ 163 w 198"/>
                <a:gd name="T49" fmla="*/ 14 h 124"/>
                <a:gd name="T50" fmla="*/ 164 w 198"/>
                <a:gd name="T51" fmla="*/ 15 h 124"/>
                <a:gd name="T52" fmla="*/ 164 w 198"/>
                <a:gd name="T53" fmla="*/ 23 h 124"/>
                <a:gd name="T54" fmla="*/ 35 w 198"/>
                <a:gd name="T55" fmla="*/ 23 h 124"/>
                <a:gd name="T56" fmla="*/ 35 w 198"/>
                <a:gd name="T57" fmla="*/ 15 h 124"/>
                <a:gd name="T58" fmla="*/ 36 w 198"/>
                <a:gd name="T59" fmla="*/ 14 h 124"/>
                <a:gd name="T60" fmla="*/ 12 w 198"/>
                <a:gd name="T61" fmla="*/ 76 h 124"/>
                <a:gd name="T62" fmla="*/ 12 w 198"/>
                <a:gd name="T63" fmla="*/ 52 h 124"/>
                <a:gd name="T64" fmla="*/ 21 w 198"/>
                <a:gd name="T65" fmla="*/ 52 h 124"/>
                <a:gd name="T66" fmla="*/ 21 w 198"/>
                <a:gd name="T67" fmla="*/ 76 h 124"/>
                <a:gd name="T68" fmla="*/ 12 w 198"/>
                <a:gd name="T69" fmla="*/ 76 h 124"/>
                <a:gd name="T70" fmla="*/ 35 w 198"/>
                <a:gd name="T71" fmla="*/ 76 h 124"/>
                <a:gd name="T72" fmla="*/ 35 w 198"/>
                <a:gd name="T73" fmla="*/ 37 h 124"/>
                <a:gd name="T74" fmla="*/ 164 w 198"/>
                <a:gd name="T75" fmla="*/ 37 h 124"/>
                <a:gd name="T76" fmla="*/ 164 w 198"/>
                <a:gd name="T77" fmla="*/ 76 h 124"/>
                <a:gd name="T78" fmla="*/ 35 w 198"/>
                <a:gd name="T79" fmla="*/ 76 h 124"/>
                <a:gd name="T80" fmla="*/ 186 w 198"/>
                <a:gd name="T81" fmla="*/ 76 h 124"/>
                <a:gd name="T82" fmla="*/ 178 w 198"/>
                <a:gd name="T83" fmla="*/ 76 h 124"/>
                <a:gd name="T84" fmla="*/ 178 w 198"/>
                <a:gd name="T85" fmla="*/ 52 h 124"/>
                <a:gd name="T86" fmla="*/ 186 w 198"/>
                <a:gd name="T87" fmla="*/ 52 h 124"/>
                <a:gd name="T88" fmla="*/ 186 w 198"/>
                <a:gd name="T89" fmla="*/ 7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124">
                  <a:moveTo>
                    <a:pt x="192" y="40"/>
                  </a:moveTo>
                  <a:cubicBezTo>
                    <a:pt x="178" y="40"/>
                    <a:pt x="178" y="40"/>
                    <a:pt x="178" y="40"/>
                  </a:cubicBezTo>
                  <a:cubicBezTo>
                    <a:pt x="178" y="15"/>
                    <a:pt x="178" y="15"/>
                    <a:pt x="178" y="15"/>
                  </a:cubicBezTo>
                  <a:cubicBezTo>
                    <a:pt x="178" y="7"/>
                    <a:pt x="171" y="0"/>
                    <a:pt x="16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8" y="0"/>
                    <a:pt x="21" y="7"/>
                    <a:pt x="21" y="1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3" y="40"/>
                    <a:pt x="0" y="43"/>
                    <a:pt x="0" y="4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5"/>
                    <a:pt x="3" y="88"/>
                    <a:pt x="6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124"/>
                    <a:pt x="21" y="124"/>
                    <a:pt x="21" y="124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4" y="124"/>
                    <a:pt x="164" y="124"/>
                    <a:pt x="164" y="124"/>
                  </a:cubicBezTo>
                  <a:cubicBezTo>
                    <a:pt x="178" y="124"/>
                    <a:pt x="178" y="124"/>
                    <a:pt x="178" y="124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6" y="88"/>
                    <a:pt x="198" y="85"/>
                    <a:pt x="198" y="82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8" y="43"/>
                    <a:pt x="196" y="40"/>
                    <a:pt x="192" y="40"/>
                  </a:cubicBezTo>
                  <a:close/>
                  <a:moveTo>
                    <a:pt x="36" y="14"/>
                  </a:move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4" y="15"/>
                    <a:pt x="164" y="15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6" y="14"/>
                  </a:cubicBezTo>
                  <a:close/>
                  <a:moveTo>
                    <a:pt x="12" y="76"/>
                  </a:moveTo>
                  <a:cubicBezTo>
                    <a:pt x="12" y="52"/>
                    <a:pt x="12" y="52"/>
                    <a:pt x="1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76"/>
                    <a:pt x="21" y="76"/>
                    <a:pt x="21" y="76"/>
                  </a:cubicBezTo>
                  <a:lnTo>
                    <a:pt x="12" y="76"/>
                  </a:lnTo>
                  <a:close/>
                  <a:moveTo>
                    <a:pt x="35" y="76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76"/>
                    <a:pt x="164" y="76"/>
                    <a:pt x="164" y="76"/>
                  </a:cubicBezTo>
                  <a:lnTo>
                    <a:pt x="35" y="76"/>
                  </a:lnTo>
                  <a:close/>
                  <a:moveTo>
                    <a:pt x="186" y="76"/>
                  </a:moveTo>
                  <a:cubicBezTo>
                    <a:pt x="178" y="76"/>
                    <a:pt x="178" y="76"/>
                    <a:pt x="178" y="76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86" y="52"/>
                    <a:pt x="186" y="52"/>
                    <a:pt x="186" y="52"/>
                  </a:cubicBezTo>
                  <a:lnTo>
                    <a:pt x="18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2681" y="2313"/>
              <a:ext cx="400" cy="160"/>
            </a:xfrm>
            <a:custGeom>
              <a:avLst/>
              <a:gdLst>
                <a:gd name="T0" fmla="*/ 160 w 167"/>
                <a:gd name="T1" fmla="*/ 0 h 67"/>
                <a:gd name="T2" fmla="*/ 7 w 167"/>
                <a:gd name="T3" fmla="*/ 0 h 67"/>
                <a:gd name="T4" fmla="*/ 0 w 167"/>
                <a:gd name="T5" fmla="*/ 7 h 67"/>
                <a:gd name="T6" fmla="*/ 0 w 167"/>
                <a:gd name="T7" fmla="*/ 30 h 67"/>
                <a:gd name="T8" fmla="*/ 7 w 167"/>
                <a:gd name="T9" fmla="*/ 37 h 67"/>
                <a:gd name="T10" fmla="*/ 16 w 167"/>
                <a:gd name="T11" fmla="*/ 37 h 67"/>
                <a:gd name="T12" fmla="*/ 16 w 167"/>
                <a:gd name="T13" fmla="*/ 38 h 67"/>
                <a:gd name="T14" fmla="*/ 16 w 167"/>
                <a:gd name="T15" fmla="*/ 52 h 67"/>
                <a:gd name="T16" fmla="*/ 31 w 167"/>
                <a:gd name="T17" fmla="*/ 67 h 67"/>
                <a:gd name="T18" fmla="*/ 43 w 167"/>
                <a:gd name="T19" fmla="*/ 67 h 67"/>
                <a:gd name="T20" fmla="*/ 58 w 167"/>
                <a:gd name="T21" fmla="*/ 52 h 67"/>
                <a:gd name="T22" fmla="*/ 58 w 167"/>
                <a:gd name="T23" fmla="*/ 38 h 67"/>
                <a:gd name="T24" fmla="*/ 57 w 167"/>
                <a:gd name="T25" fmla="*/ 37 h 67"/>
                <a:gd name="T26" fmla="*/ 109 w 167"/>
                <a:gd name="T27" fmla="*/ 37 h 67"/>
                <a:gd name="T28" fmla="*/ 109 w 167"/>
                <a:gd name="T29" fmla="*/ 38 h 67"/>
                <a:gd name="T30" fmla="*/ 109 w 167"/>
                <a:gd name="T31" fmla="*/ 52 h 67"/>
                <a:gd name="T32" fmla="*/ 124 w 167"/>
                <a:gd name="T33" fmla="*/ 67 h 67"/>
                <a:gd name="T34" fmla="*/ 136 w 167"/>
                <a:gd name="T35" fmla="*/ 67 h 67"/>
                <a:gd name="T36" fmla="*/ 151 w 167"/>
                <a:gd name="T37" fmla="*/ 52 h 67"/>
                <a:gd name="T38" fmla="*/ 151 w 167"/>
                <a:gd name="T39" fmla="*/ 38 h 67"/>
                <a:gd name="T40" fmla="*/ 150 w 167"/>
                <a:gd name="T41" fmla="*/ 37 h 67"/>
                <a:gd name="T42" fmla="*/ 160 w 167"/>
                <a:gd name="T43" fmla="*/ 37 h 67"/>
                <a:gd name="T44" fmla="*/ 167 w 167"/>
                <a:gd name="T45" fmla="*/ 30 h 67"/>
                <a:gd name="T46" fmla="*/ 167 w 167"/>
                <a:gd name="T47" fmla="*/ 7 h 67"/>
                <a:gd name="T48" fmla="*/ 160 w 167"/>
                <a:gd name="T49" fmla="*/ 0 h 67"/>
                <a:gd name="T50" fmla="*/ 43 w 167"/>
                <a:gd name="T51" fmla="*/ 53 h 67"/>
                <a:gd name="T52" fmla="*/ 31 w 167"/>
                <a:gd name="T53" fmla="*/ 53 h 67"/>
                <a:gd name="T54" fmla="*/ 30 w 167"/>
                <a:gd name="T55" fmla="*/ 52 h 67"/>
                <a:gd name="T56" fmla="*/ 30 w 167"/>
                <a:gd name="T57" fmla="*/ 37 h 67"/>
                <a:gd name="T58" fmla="*/ 44 w 167"/>
                <a:gd name="T59" fmla="*/ 37 h 67"/>
                <a:gd name="T60" fmla="*/ 44 w 167"/>
                <a:gd name="T61" fmla="*/ 52 h 67"/>
                <a:gd name="T62" fmla="*/ 43 w 167"/>
                <a:gd name="T63" fmla="*/ 53 h 67"/>
                <a:gd name="T64" fmla="*/ 137 w 167"/>
                <a:gd name="T65" fmla="*/ 52 h 67"/>
                <a:gd name="T66" fmla="*/ 136 w 167"/>
                <a:gd name="T67" fmla="*/ 53 h 67"/>
                <a:gd name="T68" fmla="*/ 124 w 167"/>
                <a:gd name="T69" fmla="*/ 53 h 67"/>
                <a:gd name="T70" fmla="*/ 123 w 167"/>
                <a:gd name="T71" fmla="*/ 52 h 67"/>
                <a:gd name="T72" fmla="*/ 123 w 167"/>
                <a:gd name="T73" fmla="*/ 37 h 67"/>
                <a:gd name="T74" fmla="*/ 137 w 167"/>
                <a:gd name="T75" fmla="*/ 37 h 67"/>
                <a:gd name="T76" fmla="*/ 137 w 167"/>
                <a:gd name="T77" fmla="*/ 52 h 67"/>
                <a:gd name="T78" fmla="*/ 153 w 167"/>
                <a:gd name="T79" fmla="*/ 23 h 67"/>
                <a:gd name="T80" fmla="*/ 14 w 167"/>
                <a:gd name="T81" fmla="*/ 23 h 67"/>
                <a:gd name="T82" fmla="*/ 14 w 167"/>
                <a:gd name="T83" fmla="*/ 14 h 67"/>
                <a:gd name="T84" fmla="*/ 153 w 167"/>
                <a:gd name="T85" fmla="*/ 14 h 67"/>
                <a:gd name="T86" fmla="*/ 153 w 167"/>
                <a:gd name="T87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" h="67">
                  <a:moveTo>
                    <a:pt x="16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7"/>
                    <a:pt x="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8"/>
                    <a:pt x="16" y="3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0"/>
                    <a:pt x="23" y="67"/>
                    <a:pt x="31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51" y="67"/>
                    <a:pt x="58" y="60"/>
                    <a:pt x="58" y="52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7" y="37"/>
                    <a:pt x="57" y="37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09" y="37"/>
                    <a:pt x="109" y="38"/>
                    <a:pt x="109" y="38"/>
                  </a:cubicBezTo>
                  <a:cubicBezTo>
                    <a:pt x="109" y="52"/>
                    <a:pt x="109" y="52"/>
                    <a:pt x="109" y="52"/>
                  </a:cubicBezTo>
                  <a:cubicBezTo>
                    <a:pt x="109" y="60"/>
                    <a:pt x="116" y="67"/>
                    <a:pt x="124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44" y="67"/>
                    <a:pt x="151" y="60"/>
                    <a:pt x="151" y="52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51" y="38"/>
                    <a:pt x="151" y="37"/>
                    <a:pt x="150" y="37"/>
                  </a:cubicBezTo>
                  <a:cubicBezTo>
                    <a:pt x="160" y="37"/>
                    <a:pt x="160" y="37"/>
                    <a:pt x="160" y="37"/>
                  </a:cubicBezTo>
                  <a:cubicBezTo>
                    <a:pt x="164" y="37"/>
                    <a:pt x="167" y="34"/>
                    <a:pt x="167" y="30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67" y="3"/>
                    <a:pt x="164" y="0"/>
                    <a:pt x="160" y="0"/>
                  </a:cubicBezTo>
                  <a:close/>
                  <a:moveTo>
                    <a:pt x="43" y="53"/>
                  </a:move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0" y="53"/>
                    <a:pt x="30" y="52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3"/>
                    <a:pt x="43" y="53"/>
                    <a:pt x="43" y="53"/>
                  </a:cubicBezTo>
                  <a:close/>
                  <a:moveTo>
                    <a:pt x="137" y="52"/>
                  </a:moveTo>
                  <a:cubicBezTo>
                    <a:pt x="137" y="53"/>
                    <a:pt x="136" y="53"/>
                    <a:pt x="136" y="53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4" y="53"/>
                    <a:pt x="123" y="53"/>
                    <a:pt x="123" y="52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37" y="37"/>
                    <a:pt x="137" y="37"/>
                    <a:pt x="137" y="37"/>
                  </a:cubicBezTo>
                  <a:lnTo>
                    <a:pt x="137" y="52"/>
                  </a:lnTo>
                  <a:close/>
                  <a:moveTo>
                    <a:pt x="153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3" y="14"/>
                    <a:pt x="153" y="14"/>
                    <a:pt x="153" y="14"/>
                  </a:cubicBezTo>
                  <a:lnTo>
                    <a:pt x="15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141039" y="3688243"/>
            <a:ext cx="854934" cy="820877"/>
            <a:chOff x="4184622" y="3544937"/>
            <a:chExt cx="863603" cy="964183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4659945" y="3870529"/>
              <a:ext cx="388280" cy="516372"/>
            </a:xfrm>
            <a:custGeom>
              <a:avLst/>
              <a:gdLst>
                <a:gd name="T0" fmla="*/ 98 w 123"/>
                <a:gd name="T1" fmla="*/ 57 h 164"/>
                <a:gd name="T2" fmla="*/ 85 w 123"/>
                <a:gd name="T3" fmla="*/ 9 h 164"/>
                <a:gd name="T4" fmla="*/ 82 w 123"/>
                <a:gd name="T5" fmla="*/ 1 h 164"/>
                <a:gd name="T6" fmla="*/ 73 w 123"/>
                <a:gd name="T7" fmla="*/ 2 h 164"/>
                <a:gd name="T8" fmla="*/ 51 w 123"/>
                <a:gd name="T9" fmla="*/ 36 h 164"/>
                <a:gd name="T10" fmla="*/ 62 w 123"/>
                <a:gd name="T11" fmla="*/ 48 h 164"/>
                <a:gd name="T12" fmla="*/ 69 w 123"/>
                <a:gd name="T13" fmla="*/ 30 h 164"/>
                <a:gd name="T14" fmla="*/ 88 w 123"/>
                <a:gd name="T15" fmla="*/ 67 h 164"/>
                <a:gd name="T16" fmla="*/ 108 w 123"/>
                <a:gd name="T17" fmla="*/ 108 h 164"/>
                <a:gd name="T18" fmla="*/ 108 w 123"/>
                <a:gd name="T19" fmla="*/ 109 h 164"/>
                <a:gd name="T20" fmla="*/ 97 w 123"/>
                <a:gd name="T21" fmla="*/ 140 h 164"/>
                <a:gd name="T22" fmla="*/ 67 w 123"/>
                <a:gd name="T23" fmla="*/ 150 h 164"/>
                <a:gd name="T24" fmla="*/ 66 w 123"/>
                <a:gd name="T25" fmla="*/ 150 h 164"/>
                <a:gd name="T26" fmla="*/ 27 w 123"/>
                <a:gd name="T27" fmla="*/ 128 h 164"/>
                <a:gd name="T28" fmla="*/ 32 w 123"/>
                <a:gd name="T29" fmla="*/ 92 h 164"/>
                <a:gd name="T30" fmla="*/ 33 w 123"/>
                <a:gd name="T31" fmla="*/ 91 h 164"/>
                <a:gd name="T32" fmla="*/ 44 w 123"/>
                <a:gd name="T33" fmla="*/ 68 h 164"/>
                <a:gd name="T34" fmla="*/ 56 w 123"/>
                <a:gd name="T35" fmla="*/ 106 h 164"/>
                <a:gd name="T36" fmla="*/ 63 w 123"/>
                <a:gd name="T37" fmla="*/ 114 h 164"/>
                <a:gd name="T38" fmla="*/ 70 w 123"/>
                <a:gd name="T39" fmla="*/ 107 h 164"/>
                <a:gd name="T40" fmla="*/ 62 w 123"/>
                <a:gd name="T41" fmla="*/ 71 h 164"/>
                <a:gd name="T42" fmla="*/ 62 w 123"/>
                <a:gd name="T43" fmla="*/ 71 h 164"/>
                <a:gd name="T44" fmla="*/ 62 w 123"/>
                <a:gd name="T45" fmla="*/ 70 h 164"/>
                <a:gd name="T46" fmla="*/ 59 w 123"/>
                <a:gd name="T47" fmla="*/ 64 h 164"/>
                <a:gd name="T48" fmla="*/ 42 w 123"/>
                <a:gd name="T49" fmla="*/ 44 h 164"/>
                <a:gd name="T50" fmla="*/ 41 w 123"/>
                <a:gd name="T51" fmla="*/ 43 h 164"/>
                <a:gd name="T52" fmla="*/ 32 w 123"/>
                <a:gd name="T53" fmla="*/ 43 h 164"/>
                <a:gd name="T54" fmla="*/ 30 w 123"/>
                <a:gd name="T55" fmla="*/ 51 h 164"/>
                <a:gd name="T56" fmla="*/ 22 w 123"/>
                <a:gd name="T57" fmla="*/ 82 h 164"/>
                <a:gd name="T58" fmla="*/ 14 w 123"/>
                <a:gd name="T59" fmla="*/ 134 h 164"/>
                <a:gd name="T60" fmla="*/ 66 w 123"/>
                <a:gd name="T61" fmla="*/ 164 h 164"/>
                <a:gd name="T62" fmla="*/ 68 w 123"/>
                <a:gd name="T63" fmla="*/ 164 h 164"/>
                <a:gd name="T64" fmla="*/ 106 w 123"/>
                <a:gd name="T65" fmla="*/ 150 h 164"/>
                <a:gd name="T66" fmla="*/ 122 w 123"/>
                <a:gd name="T67" fmla="*/ 109 h 164"/>
                <a:gd name="T68" fmla="*/ 98 w 123"/>
                <a:gd name="T69" fmla="*/ 5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3" h="164">
                  <a:moveTo>
                    <a:pt x="98" y="57"/>
                  </a:moveTo>
                  <a:cubicBezTo>
                    <a:pt x="88" y="48"/>
                    <a:pt x="79" y="37"/>
                    <a:pt x="85" y="9"/>
                  </a:cubicBezTo>
                  <a:cubicBezTo>
                    <a:pt x="85" y="6"/>
                    <a:pt x="84" y="3"/>
                    <a:pt x="82" y="1"/>
                  </a:cubicBezTo>
                  <a:cubicBezTo>
                    <a:pt x="79" y="0"/>
                    <a:pt x="76" y="0"/>
                    <a:pt x="73" y="2"/>
                  </a:cubicBezTo>
                  <a:cubicBezTo>
                    <a:pt x="73" y="3"/>
                    <a:pt x="59" y="15"/>
                    <a:pt x="51" y="36"/>
                  </a:cubicBezTo>
                  <a:cubicBezTo>
                    <a:pt x="53" y="38"/>
                    <a:pt x="57" y="43"/>
                    <a:pt x="62" y="48"/>
                  </a:cubicBezTo>
                  <a:cubicBezTo>
                    <a:pt x="63" y="41"/>
                    <a:pt x="66" y="35"/>
                    <a:pt x="69" y="30"/>
                  </a:cubicBezTo>
                  <a:cubicBezTo>
                    <a:pt x="70" y="48"/>
                    <a:pt x="79" y="59"/>
                    <a:pt x="88" y="67"/>
                  </a:cubicBezTo>
                  <a:cubicBezTo>
                    <a:pt x="109" y="85"/>
                    <a:pt x="108" y="107"/>
                    <a:pt x="108" y="108"/>
                  </a:cubicBezTo>
                  <a:cubicBezTo>
                    <a:pt x="108" y="108"/>
                    <a:pt x="108" y="108"/>
                    <a:pt x="108" y="109"/>
                  </a:cubicBezTo>
                  <a:cubicBezTo>
                    <a:pt x="108" y="123"/>
                    <a:pt x="104" y="133"/>
                    <a:pt x="97" y="140"/>
                  </a:cubicBezTo>
                  <a:cubicBezTo>
                    <a:pt x="85" y="151"/>
                    <a:pt x="67" y="150"/>
                    <a:pt x="67" y="150"/>
                  </a:cubicBezTo>
                  <a:cubicBezTo>
                    <a:pt x="67" y="150"/>
                    <a:pt x="66" y="150"/>
                    <a:pt x="66" y="150"/>
                  </a:cubicBezTo>
                  <a:cubicBezTo>
                    <a:pt x="38" y="150"/>
                    <a:pt x="27" y="129"/>
                    <a:pt x="27" y="128"/>
                  </a:cubicBezTo>
                  <a:cubicBezTo>
                    <a:pt x="17" y="109"/>
                    <a:pt x="32" y="92"/>
                    <a:pt x="32" y="92"/>
                  </a:cubicBezTo>
                  <a:cubicBezTo>
                    <a:pt x="32" y="91"/>
                    <a:pt x="33" y="91"/>
                    <a:pt x="33" y="91"/>
                  </a:cubicBezTo>
                  <a:cubicBezTo>
                    <a:pt x="39" y="83"/>
                    <a:pt x="43" y="75"/>
                    <a:pt x="44" y="68"/>
                  </a:cubicBezTo>
                  <a:cubicBezTo>
                    <a:pt x="51" y="77"/>
                    <a:pt x="57" y="91"/>
                    <a:pt x="56" y="106"/>
                  </a:cubicBezTo>
                  <a:cubicBezTo>
                    <a:pt x="56" y="110"/>
                    <a:pt x="59" y="113"/>
                    <a:pt x="63" y="114"/>
                  </a:cubicBezTo>
                  <a:cubicBezTo>
                    <a:pt x="67" y="114"/>
                    <a:pt x="70" y="111"/>
                    <a:pt x="70" y="107"/>
                  </a:cubicBezTo>
                  <a:cubicBezTo>
                    <a:pt x="71" y="93"/>
                    <a:pt x="67" y="81"/>
                    <a:pt x="62" y="71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1" y="68"/>
                    <a:pt x="60" y="66"/>
                    <a:pt x="59" y="64"/>
                  </a:cubicBezTo>
                  <a:cubicBezTo>
                    <a:pt x="54" y="57"/>
                    <a:pt x="46" y="48"/>
                    <a:pt x="42" y="4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8" y="41"/>
                    <a:pt x="35" y="41"/>
                    <a:pt x="32" y="43"/>
                  </a:cubicBezTo>
                  <a:cubicBezTo>
                    <a:pt x="30" y="45"/>
                    <a:pt x="29" y="48"/>
                    <a:pt x="30" y="51"/>
                  </a:cubicBezTo>
                  <a:cubicBezTo>
                    <a:pt x="30" y="51"/>
                    <a:pt x="35" y="65"/>
                    <a:pt x="22" y="82"/>
                  </a:cubicBezTo>
                  <a:cubicBezTo>
                    <a:pt x="20" y="85"/>
                    <a:pt x="0" y="108"/>
                    <a:pt x="14" y="134"/>
                  </a:cubicBezTo>
                  <a:cubicBezTo>
                    <a:pt x="15" y="136"/>
                    <a:pt x="29" y="164"/>
                    <a:pt x="66" y="164"/>
                  </a:cubicBezTo>
                  <a:cubicBezTo>
                    <a:pt x="66" y="164"/>
                    <a:pt x="67" y="164"/>
                    <a:pt x="68" y="164"/>
                  </a:cubicBezTo>
                  <a:cubicBezTo>
                    <a:pt x="74" y="164"/>
                    <a:pt x="92" y="163"/>
                    <a:pt x="106" y="150"/>
                  </a:cubicBezTo>
                  <a:cubicBezTo>
                    <a:pt x="116" y="141"/>
                    <a:pt x="122" y="127"/>
                    <a:pt x="122" y="109"/>
                  </a:cubicBezTo>
                  <a:cubicBezTo>
                    <a:pt x="122" y="105"/>
                    <a:pt x="123" y="78"/>
                    <a:pt x="98" y="5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4184622" y="3544937"/>
              <a:ext cx="571878" cy="964183"/>
            </a:xfrm>
            <a:custGeom>
              <a:avLst/>
              <a:gdLst>
                <a:gd name="T0" fmla="*/ 170 w 172"/>
                <a:gd name="T1" fmla="*/ 176 h 292"/>
                <a:gd name="T2" fmla="*/ 136 w 172"/>
                <a:gd name="T3" fmla="*/ 95 h 292"/>
                <a:gd name="T4" fmla="*/ 136 w 172"/>
                <a:gd name="T5" fmla="*/ 95 h 292"/>
                <a:gd name="T6" fmla="*/ 115 w 172"/>
                <a:gd name="T7" fmla="*/ 10 h 292"/>
                <a:gd name="T8" fmla="*/ 112 w 172"/>
                <a:gd name="T9" fmla="*/ 2 h 292"/>
                <a:gd name="T10" fmla="*/ 101 w 172"/>
                <a:gd name="T11" fmla="*/ 3 h 292"/>
                <a:gd name="T12" fmla="*/ 68 w 172"/>
                <a:gd name="T13" fmla="*/ 65 h 292"/>
                <a:gd name="T14" fmla="*/ 82 w 172"/>
                <a:gd name="T15" fmla="*/ 83 h 292"/>
                <a:gd name="T16" fmla="*/ 97 w 172"/>
                <a:gd name="T17" fmla="*/ 39 h 292"/>
                <a:gd name="T18" fmla="*/ 97 w 172"/>
                <a:gd name="T19" fmla="*/ 39 h 292"/>
                <a:gd name="T20" fmla="*/ 124 w 172"/>
                <a:gd name="T21" fmla="*/ 107 h 292"/>
                <a:gd name="T22" fmla="*/ 154 w 172"/>
                <a:gd name="T23" fmla="*/ 185 h 292"/>
                <a:gd name="T24" fmla="*/ 64 w 172"/>
                <a:gd name="T25" fmla="*/ 245 h 292"/>
                <a:gd name="T26" fmla="*/ 64 w 172"/>
                <a:gd name="T27" fmla="*/ 245 h 292"/>
                <a:gd name="T28" fmla="*/ 33 w 172"/>
                <a:gd name="T29" fmla="*/ 213 h 292"/>
                <a:gd name="T30" fmla="*/ 43 w 172"/>
                <a:gd name="T31" fmla="*/ 147 h 292"/>
                <a:gd name="T32" fmla="*/ 43 w 172"/>
                <a:gd name="T33" fmla="*/ 147 h 292"/>
                <a:gd name="T34" fmla="*/ 59 w 172"/>
                <a:gd name="T35" fmla="*/ 105 h 292"/>
                <a:gd name="T36" fmla="*/ 78 w 172"/>
                <a:gd name="T37" fmla="*/ 174 h 292"/>
                <a:gd name="T38" fmla="*/ 87 w 172"/>
                <a:gd name="T39" fmla="*/ 184 h 292"/>
                <a:gd name="T40" fmla="*/ 95 w 172"/>
                <a:gd name="T41" fmla="*/ 176 h 292"/>
                <a:gd name="T42" fmla="*/ 83 w 172"/>
                <a:gd name="T43" fmla="*/ 115 h 292"/>
                <a:gd name="T44" fmla="*/ 82 w 172"/>
                <a:gd name="T45" fmla="*/ 113 h 292"/>
                <a:gd name="T46" fmla="*/ 83 w 172"/>
                <a:gd name="T47" fmla="*/ 115 h 292"/>
                <a:gd name="T48" fmla="*/ 82 w 172"/>
                <a:gd name="T49" fmla="*/ 115 h 292"/>
                <a:gd name="T50" fmla="*/ 82 w 172"/>
                <a:gd name="T51" fmla="*/ 113 h 292"/>
                <a:gd name="T52" fmla="*/ 76 w 172"/>
                <a:gd name="T53" fmla="*/ 101 h 292"/>
                <a:gd name="T54" fmla="*/ 63 w 172"/>
                <a:gd name="T55" fmla="*/ 81 h 292"/>
                <a:gd name="T56" fmla="*/ 55 w 172"/>
                <a:gd name="T57" fmla="*/ 71 h 292"/>
                <a:gd name="T58" fmla="*/ 44 w 172"/>
                <a:gd name="T59" fmla="*/ 71 h 292"/>
                <a:gd name="T60" fmla="*/ 40 w 172"/>
                <a:gd name="T61" fmla="*/ 81 h 292"/>
                <a:gd name="T62" fmla="*/ 28 w 172"/>
                <a:gd name="T63" fmla="*/ 137 h 292"/>
                <a:gd name="T64" fmla="*/ 19 w 172"/>
                <a:gd name="T65" fmla="*/ 220 h 292"/>
                <a:gd name="T66" fmla="*/ 66 w 172"/>
                <a:gd name="T67" fmla="*/ 264 h 292"/>
                <a:gd name="T68" fmla="*/ 170 w 172"/>
                <a:gd name="T69" fmla="*/ 17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92">
                  <a:moveTo>
                    <a:pt x="170" y="176"/>
                  </a:moveTo>
                  <a:cubicBezTo>
                    <a:pt x="172" y="162"/>
                    <a:pt x="167" y="128"/>
                    <a:pt x="136" y="95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4" y="94"/>
                    <a:pt x="106" y="68"/>
                    <a:pt x="115" y="10"/>
                  </a:cubicBezTo>
                  <a:cubicBezTo>
                    <a:pt x="116" y="6"/>
                    <a:pt x="114" y="3"/>
                    <a:pt x="112" y="2"/>
                  </a:cubicBezTo>
                  <a:cubicBezTo>
                    <a:pt x="108" y="0"/>
                    <a:pt x="104" y="0"/>
                    <a:pt x="101" y="3"/>
                  </a:cubicBezTo>
                  <a:cubicBezTo>
                    <a:pt x="101" y="4"/>
                    <a:pt x="78" y="27"/>
                    <a:pt x="68" y="65"/>
                  </a:cubicBezTo>
                  <a:cubicBezTo>
                    <a:pt x="72" y="70"/>
                    <a:pt x="77" y="76"/>
                    <a:pt x="82" y="83"/>
                  </a:cubicBezTo>
                  <a:cubicBezTo>
                    <a:pt x="84" y="65"/>
                    <a:pt x="90" y="50"/>
                    <a:pt x="97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8" y="82"/>
                    <a:pt x="121" y="104"/>
                    <a:pt x="124" y="107"/>
                  </a:cubicBezTo>
                  <a:cubicBezTo>
                    <a:pt x="162" y="147"/>
                    <a:pt x="156" y="171"/>
                    <a:pt x="154" y="185"/>
                  </a:cubicBezTo>
                  <a:cubicBezTo>
                    <a:pt x="140" y="266"/>
                    <a:pt x="79" y="253"/>
                    <a:pt x="64" y="245"/>
                  </a:cubicBezTo>
                  <a:cubicBezTo>
                    <a:pt x="55" y="240"/>
                    <a:pt x="64" y="245"/>
                    <a:pt x="64" y="245"/>
                  </a:cubicBezTo>
                  <a:cubicBezTo>
                    <a:pt x="43" y="234"/>
                    <a:pt x="34" y="214"/>
                    <a:pt x="33" y="213"/>
                  </a:cubicBezTo>
                  <a:cubicBezTo>
                    <a:pt x="18" y="179"/>
                    <a:pt x="41" y="148"/>
                    <a:pt x="43" y="147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53" y="131"/>
                    <a:pt x="57" y="117"/>
                    <a:pt x="59" y="105"/>
                  </a:cubicBezTo>
                  <a:cubicBezTo>
                    <a:pt x="69" y="122"/>
                    <a:pt x="80" y="146"/>
                    <a:pt x="78" y="174"/>
                  </a:cubicBezTo>
                  <a:cubicBezTo>
                    <a:pt x="78" y="179"/>
                    <a:pt x="82" y="183"/>
                    <a:pt x="87" y="184"/>
                  </a:cubicBezTo>
                  <a:cubicBezTo>
                    <a:pt x="90" y="184"/>
                    <a:pt x="95" y="180"/>
                    <a:pt x="95" y="176"/>
                  </a:cubicBezTo>
                  <a:cubicBezTo>
                    <a:pt x="96" y="152"/>
                    <a:pt x="90" y="131"/>
                    <a:pt x="83" y="115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3" y="115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1" y="110"/>
                    <a:pt x="78" y="105"/>
                    <a:pt x="76" y="101"/>
                  </a:cubicBezTo>
                  <a:cubicBezTo>
                    <a:pt x="71" y="94"/>
                    <a:pt x="66" y="87"/>
                    <a:pt x="63" y="81"/>
                  </a:cubicBezTo>
                  <a:cubicBezTo>
                    <a:pt x="58" y="75"/>
                    <a:pt x="55" y="73"/>
                    <a:pt x="55" y="71"/>
                  </a:cubicBezTo>
                  <a:cubicBezTo>
                    <a:pt x="52" y="69"/>
                    <a:pt x="47" y="69"/>
                    <a:pt x="44" y="71"/>
                  </a:cubicBezTo>
                  <a:cubicBezTo>
                    <a:pt x="41" y="73"/>
                    <a:pt x="39" y="77"/>
                    <a:pt x="40" y="81"/>
                  </a:cubicBezTo>
                  <a:cubicBezTo>
                    <a:pt x="41" y="82"/>
                    <a:pt x="50" y="107"/>
                    <a:pt x="28" y="137"/>
                  </a:cubicBezTo>
                  <a:cubicBezTo>
                    <a:pt x="26" y="141"/>
                    <a:pt x="0" y="178"/>
                    <a:pt x="19" y="220"/>
                  </a:cubicBezTo>
                  <a:cubicBezTo>
                    <a:pt x="19" y="221"/>
                    <a:pt x="33" y="253"/>
                    <a:pt x="66" y="264"/>
                  </a:cubicBezTo>
                  <a:cubicBezTo>
                    <a:pt x="66" y="264"/>
                    <a:pt x="160" y="292"/>
                    <a:pt x="170" y="176"/>
                  </a:cubicBezTo>
                  <a:close/>
                </a:path>
              </a:pathLst>
            </a:custGeom>
            <a:solidFill>
              <a:srgbClr val="008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52" name="Group 12"/>
          <p:cNvGrpSpPr>
            <a:grpSpLocks noChangeAspect="1"/>
          </p:cNvGrpSpPr>
          <p:nvPr/>
        </p:nvGrpSpPr>
        <p:grpSpPr bwMode="auto">
          <a:xfrm>
            <a:off x="7456082" y="3676701"/>
            <a:ext cx="1050645" cy="638490"/>
            <a:chOff x="3558" y="1714"/>
            <a:chExt cx="1504" cy="914"/>
          </a:xfrm>
          <a:solidFill>
            <a:schemeClr val="tx2"/>
          </a:solidFill>
        </p:grpSpPr>
        <p:sp>
          <p:nvSpPr>
            <p:cNvPr id="54" name="Freeform 13"/>
            <p:cNvSpPr>
              <a:spLocks noEditPoints="1"/>
            </p:cNvSpPr>
            <p:nvPr/>
          </p:nvSpPr>
          <p:spPr bwMode="auto">
            <a:xfrm>
              <a:off x="3558" y="1714"/>
              <a:ext cx="1504" cy="752"/>
            </a:xfrm>
            <a:custGeom>
              <a:avLst/>
              <a:gdLst>
                <a:gd name="T0" fmla="*/ 36 w 633"/>
                <a:gd name="T1" fmla="*/ 316 h 316"/>
                <a:gd name="T2" fmla="*/ 11 w 633"/>
                <a:gd name="T3" fmla="*/ 306 h 316"/>
                <a:gd name="T4" fmla="*/ 0 w 633"/>
                <a:gd name="T5" fmla="*/ 280 h 316"/>
                <a:gd name="T6" fmla="*/ 1 w 633"/>
                <a:gd name="T7" fmla="*/ 194 h 316"/>
                <a:gd name="T8" fmla="*/ 41 w 633"/>
                <a:gd name="T9" fmla="*/ 124 h 316"/>
                <a:gd name="T10" fmla="*/ 150 w 633"/>
                <a:gd name="T11" fmla="*/ 27 h 316"/>
                <a:gd name="T12" fmla="*/ 374 w 633"/>
                <a:gd name="T13" fmla="*/ 9 h 316"/>
                <a:gd name="T14" fmla="*/ 444 w 633"/>
                <a:gd name="T15" fmla="*/ 80 h 316"/>
                <a:gd name="T16" fmla="*/ 496 w 633"/>
                <a:gd name="T17" fmla="*/ 140 h 316"/>
                <a:gd name="T18" fmla="*/ 524 w 633"/>
                <a:gd name="T19" fmla="*/ 147 h 316"/>
                <a:gd name="T20" fmla="*/ 626 w 633"/>
                <a:gd name="T21" fmla="*/ 207 h 316"/>
                <a:gd name="T22" fmla="*/ 609 w 633"/>
                <a:gd name="T23" fmla="*/ 307 h 316"/>
                <a:gd name="T24" fmla="*/ 548 w 633"/>
                <a:gd name="T25" fmla="*/ 314 h 316"/>
                <a:gd name="T26" fmla="*/ 536 w 633"/>
                <a:gd name="T27" fmla="*/ 302 h 316"/>
                <a:gd name="T28" fmla="*/ 549 w 633"/>
                <a:gd name="T29" fmla="*/ 290 h 316"/>
                <a:gd name="T30" fmla="*/ 598 w 633"/>
                <a:gd name="T31" fmla="*/ 286 h 316"/>
                <a:gd name="T32" fmla="*/ 603 w 633"/>
                <a:gd name="T33" fmla="*/ 210 h 316"/>
                <a:gd name="T34" fmla="*/ 519 w 633"/>
                <a:gd name="T35" fmla="*/ 170 h 316"/>
                <a:gd name="T36" fmla="*/ 490 w 633"/>
                <a:gd name="T37" fmla="*/ 163 h 316"/>
                <a:gd name="T38" fmla="*/ 424 w 633"/>
                <a:gd name="T39" fmla="*/ 94 h 316"/>
                <a:gd name="T40" fmla="*/ 369 w 633"/>
                <a:gd name="T41" fmla="*/ 33 h 316"/>
                <a:gd name="T42" fmla="*/ 154 w 633"/>
                <a:gd name="T43" fmla="*/ 51 h 316"/>
                <a:gd name="T44" fmla="*/ 153 w 633"/>
                <a:gd name="T45" fmla="*/ 51 h 316"/>
                <a:gd name="T46" fmla="*/ 59 w 633"/>
                <a:gd name="T47" fmla="*/ 139 h 316"/>
                <a:gd name="T48" fmla="*/ 25 w 633"/>
                <a:gd name="T49" fmla="*/ 195 h 316"/>
                <a:gd name="T50" fmla="*/ 24 w 633"/>
                <a:gd name="T51" fmla="*/ 280 h 316"/>
                <a:gd name="T52" fmla="*/ 28 w 633"/>
                <a:gd name="T53" fmla="*/ 289 h 316"/>
                <a:gd name="T54" fmla="*/ 36 w 633"/>
                <a:gd name="T55" fmla="*/ 292 h 316"/>
                <a:gd name="T56" fmla="*/ 37 w 633"/>
                <a:gd name="T57" fmla="*/ 292 h 316"/>
                <a:gd name="T58" fmla="*/ 89 w 633"/>
                <a:gd name="T59" fmla="*/ 292 h 316"/>
                <a:gd name="T60" fmla="*/ 89 w 633"/>
                <a:gd name="T61" fmla="*/ 292 h 316"/>
                <a:gd name="T62" fmla="*/ 101 w 633"/>
                <a:gd name="T63" fmla="*/ 304 h 316"/>
                <a:gd name="T64" fmla="*/ 89 w 633"/>
                <a:gd name="T65" fmla="*/ 316 h 316"/>
                <a:gd name="T66" fmla="*/ 37 w 633"/>
                <a:gd name="T67" fmla="*/ 316 h 316"/>
                <a:gd name="T68" fmla="*/ 36 w 633"/>
                <a:gd name="T69" fmla="*/ 316 h 316"/>
                <a:gd name="T70" fmla="*/ 246 w 633"/>
                <a:gd name="T71" fmla="*/ 316 h 316"/>
                <a:gd name="T72" fmla="*/ 234 w 633"/>
                <a:gd name="T73" fmla="*/ 304 h 316"/>
                <a:gd name="T74" fmla="*/ 246 w 633"/>
                <a:gd name="T75" fmla="*/ 292 h 316"/>
                <a:gd name="T76" fmla="*/ 396 w 633"/>
                <a:gd name="T77" fmla="*/ 291 h 316"/>
                <a:gd name="T78" fmla="*/ 396 w 633"/>
                <a:gd name="T79" fmla="*/ 291 h 316"/>
                <a:gd name="T80" fmla="*/ 408 w 633"/>
                <a:gd name="T81" fmla="*/ 303 h 316"/>
                <a:gd name="T82" fmla="*/ 396 w 633"/>
                <a:gd name="T83" fmla="*/ 315 h 316"/>
                <a:gd name="T84" fmla="*/ 246 w 633"/>
                <a:gd name="T85" fmla="*/ 316 h 316"/>
                <a:gd name="T86" fmla="*/ 246 w 633"/>
                <a:gd name="T8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3" h="316">
                  <a:moveTo>
                    <a:pt x="36" y="316"/>
                  </a:moveTo>
                  <a:cubicBezTo>
                    <a:pt x="27" y="316"/>
                    <a:pt x="18" y="313"/>
                    <a:pt x="11" y="306"/>
                  </a:cubicBezTo>
                  <a:cubicBezTo>
                    <a:pt x="4" y="299"/>
                    <a:pt x="0" y="289"/>
                    <a:pt x="0" y="280"/>
                  </a:cubicBezTo>
                  <a:cubicBezTo>
                    <a:pt x="0" y="277"/>
                    <a:pt x="0" y="213"/>
                    <a:pt x="1" y="194"/>
                  </a:cubicBezTo>
                  <a:cubicBezTo>
                    <a:pt x="2" y="171"/>
                    <a:pt x="11" y="159"/>
                    <a:pt x="41" y="124"/>
                  </a:cubicBezTo>
                  <a:cubicBezTo>
                    <a:pt x="41" y="123"/>
                    <a:pt x="122" y="31"/>
                    <a:pt x="150" y="27"/>
                  </a:cubicBezTo>
                  <a:cubicBezTo>
                    <a:pt x="169" y="24"/>
                    <a:pt x="332" y="0"/>
                    <a:pt x="374" y="9"/>
                  </a:cubicBezTo>
                  <a:cubicBezTo>
                    <a:pt x="400" y="15"/>
                    <a:pt x="421" y="47"/>
                    <a:pt x="444" y="80"/>
                  </a:cubicBezTo>
                  <a:cubicBezTo>
                    <a:pt x="461" y="106"/>
                    <a:pt x="481" y="136"/>
                    <a:pt x="496" y="140"/>
                  </a:cubicBezTo>
                  <a:cubicBezTo>
                    <a:pt x="504" y="142"/>
                    <a:pt x="514" y="145"/>
                    <a:pt x="524" y="147"/>
                  </a:cubicBezTo>
                  <a:cubicBezTo>
                    <a:pt x="567" y="156"/>
                    <a:pt x="621" y="168"/>
                    <a:pt x="626" y="207"/>
                  </a:cubicBezTo>
                  <a:cubicBezTo>
                    <a:pt x="633" y="260"/>
                    <a:pt x="633" y="295"/>
                    <a:pt x="609" y="307"/>
                  </a:cubicBezTo>
                  <a:cubicBezTo>
                    <a:pt x="595" y="315"/>
                    <a:pt x="571" y="315"/>
                    <a:pt x="548" y="314"/>
                  </a:cubicBezTo>
                  <a:cubicBezTo>
                    <a:pt x="541" y="314"/>
                    <a:pt x="536" y="309"/>
                    <a:pt x="536" y="302"/>
                  </a:cubicBezTo>
                  <a:cubicBezTo>
                    <a:pt x="536" y="295"/>
                    <a:pt x="542" y="290"/>
                    <a:pt x="549" y="290"/>
                  </a:cubicBezTo>
                  <a:cubicBezTo>
                    <a:pt x="559" y="291"/>
                    <a:pt x="587" y="292"/>
                    <a:pt x="598" y="286"/>
                  </a:cubicBezTo>
                  <a:cubicBezTo>
                    <a:pt x="612" y="279"/>
                    <a:pt x="605" y="227"/>
                    <a:pt x="603" y="210"/>
                  </a:cubicBezTo>
                  <a:cubicBezTo>
                    <a:pt x="600" y="188"/>
                    <a:pt x="553" y="178"/>
                    <a:pt x="519" y="170"/>
                  </a:cubicBezTo>
                  <a:cubicBezTo>
                    <a:pt x="508" y="168"/>
                    <a:pt x="499" y="166"/>
                    <a:pt x="490" y="163"/>
                  </a:cubicBezTo>
                  <a:cubicBezTo>
                    <a:pt x="466" y="157"/>
                    <a:pt x="445" y="126"/>
                    <a:pt x="424" y="94"/>
                  </a:cubicBezTo>
                  <a:cubicBezTo>
                    <a:pt x="406" y="67"/>
                    <a:pt x="385" y="37"/>
                    <a:pt x="369" y="33"/>
                  </a:cubicBezTo>
                  <a:cubicBezTo>
                    <a:pt x="337" y="25"/>
                    <a:pt x="203" y="43"/>
                    <a:pt x="154" y="51"/>
                  </a:cubicBezTo>
                  <a:cubicBezTo>
                    <a:pt x="153" y="51"/>
                    <a:pt x="153" y="51"/>
                    <a:pt x="153" y="51"/>
                  </a:cubicBezTo>
                  <a:cubicBezTo>
                    <a:pt x="142" y="55"/>
                    <a:pt x="92" y="100"/>
                    <a:pt x="59" y="139"/>
                  </a:cubicBezTo>
                  <a:cubicBezTo>
                    <a:pt x="30" y="174"/>
                    <a:pt x="26" y="181"/>
                    <a:pt x="25" y="195"/>
                  </a:cubicBezTo>
                  <a:cubicBezTo>
                    <a:pt x="24" y="213"/>
                    <a:pt x="24" y="279"/>
                    <a:pt x="24" y="280"/>
                  </a:cubicBezTo>
                  <a:cubicBezTo>
                    <a:pt x="24" y="283"/>
                    <a:pt x="26" y="286"/>
                    <a:pt x="28" y="289"/>
                  </a:cubicBezTo>
                  <a:cubicBezTo>
                    <a:pt x="30" y="291"/>
                    <a:pt x="33" y="292"/>
                    <a:pt x="36" y="292"/>
                  </a:cubicBezTo>
                  <a:cubicBezTo>
                    <a:pt x="36" y="292"/>
                    <a:pt x="37" y="292"/>
                    <a:pt x="37" y="292"/>
                  </a:cubicBezTo>
                  <a:cubicBezTo>
                    <a:pt x="89" y="292"/>
                    <a:pt x="89" y="292"/>
                    <a:pt x="89" y="292"/>
                  </a:cubicBezTo>
                  <a:cubicBezTo>
                    <a:pt x="89" y="292"/>
                    <a:pt x="89" y="292"/>
                    <a:pt x="89" y="292"/>
                  </a:cubicBezTo>
                  <a:cubicBezTo>
                    <a:pt x="95" y="292"/>
                    <a:pt x="101" y="298"/>
                    <a:pt x="101" y="304"/>
                  </a:cubicBezTo>
                  <a:cubicBezTo>
                    <a:pt x="101" y="311"/>
                    <a:pt x="95" y="316"/>
                    <a:pt x="89" y="316"/>
                  </a:cubicBezTo>
                  <a:cubicBezTo>
                    <a:pt x="37" y="316"/>
                    <a:pt x="37" y="316"/>
                    <a:pt x="37" y="316"/>
                  </a:cubicBezTo>
                  <a:cubicBezTo>
                    <a:pt x="37" y="316"/>
                    <a:pt x="37" y="316"/>
                    <a:pt x="36" y="316"/>
                  </a:cubicBezTo>
                  <a:close/>
                  <a:moveTo>
                    <a:pt x="246" y="316"/>
                  </a:moveTo>
                  <a:cubicBezTo>
                    <a:pt x="240" y="316"/>
                    <a:pt x="234" y="310"/>
                    <a:pt x="234" y="304"/>
                  </a:cubicBezTo>
                  <a:cubicBezTo>
                    <a:pt x="234" y="297"/>
                    <a:pt x="240" y="292"/>
                    <a:pt x="246" y="292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403" y="291"/>
                    <a:pt x="408" y="296"/>
                    <a:pt x="408" y="303"/>
                  </a:cubicBezTo>
                  <a:cubicBezTo>
                    <a:pt x="408" y="310"/>
                    <a:pt x="403" y="315"/>
                    <a:pt x="396" y="315"/>
                  </a:cubicBezTo>
                  <a:cubicBezTo>
                    <a:pt x="246" y="316"/>
                    <a:pt x="246" y="316"/>
                    <a:pt x="246" y="316"/>
                  </a:cubicBezTo>
                  <a:cubicBezTo>
                    <a:pt x="246" y="316"/>
                    <a:pt x="246" y="316"/>
                    <a:pt x="246" y="3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5" name="Freeform 14"/>
            <p:cNvSpPr>
              <a:spLocks noEditPoints="1"/>
            </p:cNvSpPr>
            <p:nvPr/>
          </p:nvSpPr>
          <p:spPr bwMode="auto">
            <a:xfrm>
              <a:off x="4480" y="2212"/>
              <a:ext cx="401" cy="416"/>
            </a:xfrm>
            <a:custGeom>
              <a:avLst/>
              <a:gdLst>
                <a:gd name="T0" fmla="*/ 85 w 169"/>
                <a:gd name="T1" fmla="*/ 175 h 175"/>
                <a:gd name="T2" fmla="*/ 0 w 169"/>
                <a:gd name="T3" fmla="*/ 87 h 175"/>
                <a:gd name="T4" fmla="*/ 85 w 169"/>
                <a:gd name="T5" fmla="*/ 0 h 175"/>
                <a:gd name="T6" fmla="*/ 169 w 169"/>
                <a:gd name="T7" fmla="*/ 87 h 175"/>
                <a:gd name="T8" fmla="*/ 85 w 169"/>
                <a:gd name="T9" fmla="*/ 175 h 175"/>
                <a:gd name="T10" fmla="*/ 85 w 169"/>
                <a:gd name="T11" fmla="*/ 24 h 175"/>
                <a:gd name="T12" fmla="*/ 24 w 169"/>
                <a:gd name="T13" fmla="*/ 87 h 175"/>
                <a:gd name="T14" fmla="*/ 85 w 169"/>
                <a:gd name="T15" fmla="*/ 151 h 175"/>
                <a:gd name="T16" fmla="*/ 145 w 169"/>
                <a:gd name="T17" fmla="*/ 87 h 175"/>
                <a:gd name="T18" fmla="*/ 85 w 169"/>
                <a:gd name="T19" fmla="*/ 2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175">
                  <a:moveTo>
                    <a:pt x="85" y="175"/>
                  </a:moveTo>
                  <a:cubicBezTo>
                    <a:pt x="38" y="175"/>
                    <a:pt x="0" y="135"/>
                    <a:pt x="0" y="87"/>
                  </a:cubicBezTo>
                  <a:cubicBezTo>
                    <a:pt x="0" y="39"/>
                    <a:pt x="38" y="0"/>
                    <a:pt x="85" y="0"/>
                  </a:cubicBezTo>
                  <a:cubicBezTo>
                    <a:pt x="131" y="0"/>
                    <a:pt x="169" y="39"/>
                    <a:pt x="169" y="87"/>
                  </a:cubicBezTo>
                  <a:cubicBezTo>
                    <a:pt x="169" y="135"/>
                    <a:pt x="131" y="175"/>
                    <a:pt x="85" y="175"/>
                  </a:cubicBezTo>
                  <a:close/>
                  <a:moveTo>
                    <a:pt x="85" y="24"/>
                  </a:moveTo>
                  <a:cubicBezTo>
                    <a:pt x="51" y="24"/>
                    <a:pt x="24" y="52"/>
                    <a:pt x="24" y="87"/>
                  </a:cubicBezTo>
                  <a:cubicBezTo>
                    <a:pt x="24" y="122"/>
                    <a:pt x="51" y="151"/>
                    <a:pt x="85" y="151"/>
                  </a:cubicBezTo>
                  <a:cubicBezTo>
                    <a:pt x="118" y="151"/>
                    <a:pt x="145" y="122"/>
                    <a:pt x="145" y="87"/>
                  </a:cubicBezTo>
                  <a:cubicBezTo>
                    <a:pt x="145" y="52"/>
                    <a:pt x="118" y="24"/>
                    <a:pt x="8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6" name="Freeform 15"/>
            <p:cNvSpPr>
              <a:spLocks noEditPoints="1"/>
            </p:cNvSpPr>
            <p:nvPr/>
          </p:nvSpPr>
          <p:spPr bwMode="auto">
            <a:xfrm>
              <a:off x="3741" y="2212"/>
              <a:ext cx="404" cy="416"/>
            </a:xfrm>
            <a:custGeom>
              <a:avLst/>
              <a:gdLst>
                <a:gd name="T0" fmla="*/ 85 w 170"/>
                <a:gd name="T1" fmla="*/ 175 h 175"/>
                <a:gd name="T2" fmla="*/ 0 w 170"/>
                <a:gd name="T3" fmla="*/ 87 h 175"/>
                <a:gd name="T4" fmla="*/ 85 w 170"/>
                <a:gd name="T5" fmla="*/ 0 h 175"/>
                <a:gd name="T6" fmla="*/ 170 w 170"/>
                <a:gd name="T7" fmla="*/ 87 h 175"/>
                <a:gd name="T8" fmla="*/ 85 w 170"/>
                <a:gd name="T9" fmla="*/ 175 h 175"/>
                <a:gd name="T10" fmla="*/ 85 w 170"/>
                <a:gd name="T11" fmla="*/ 24 h 175"/>
                <a:gd name="T12" fmla="*/ 24 w 170"/>
                <a:gd name="T13" fmla="*/ 87 h 175"/>
                <a:gd name="T14" fmla="*/ 85 w 170"/>
                <a:gd name="T15" fmla="*/ 151 h 175"/>
                <a:gd name="T16" fmla="*/ 146 w 170"/>
                <a:gd name="T17" fmla="*/ 87 h 175"/>
                <a:gd name="T18" fmla="*/ 85 w 170"/>
                <a:gd name="T19" fmla="*/ 2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5">
                  <a:moveTo>
                    <a:pt x="85" y="175"/>
                  </a:moveTo>
                  <a:cubicBezTo>
                    <a:pt x="38" y="175"/>
                    <a:pt x="0" y="135"/>
                    <a:pt x="0" y="87"/>
                  </a:cubicBezTo>
                  <a:cubicBezTo>
                    <a:pt x="0" y="39"/>
                    <a:pt x="38" y="0"/>
                    <a:pt x="85" y="0"/>
                  </a:cubicBezTo>
                  <a:cubicBezTo>
                    <a:pt x="132" y="0"/>
                    <a:pt x="170" y="39"/>
                    <a:pt x="170" y="87"/>
                  </a:cubicBezTo>
                  <a:cubicBezTo>
                    <a:pt x="170" y="135"/>
                    <a:pt x="132" y="175"/>
                    <a:pt x="85" y="175"/>
                  </a:cubicBezTo>
                  <a:close/>
                  <a:moveTo>
                    <a:pt x="85" y="24"/>
                  </a:moveTo>
                  <a:cubicBezTo>
                    <a:pt x="52" y="24"/>
                    <a:pt x="24" y="52"/>
                    <a:pt x="24" y="87"/>
                  </a:cubicBezTo>
                  <a:cubicBezTo>
                    <a:pt x="24" y="122"/>
                    <a:pt x="52" y="151"/>
                    <a:pt x="85" y="151"/>
                  </a:cubicBezTo>
                  <a:cubicBezTo>
                    <a:pt x="119" y="151"/>
                    <a:pt x="146" y="122"/>
                    <a:pt x="146" y="87"/>
                  </a:cubicBezTo>
                  <a:cubicBezTo>
                    <a:pt x="146" y="52"/>
                    <a:pt x="119" y="24"/>
                    <a:pt x="8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7" name="Freeform 16"/>
            <p:cNvSpPr>
              <a:spLocks noEditPoints="1"/>
            </p:cNvSpPr>
            <p:nvPr/>
          </p:nvSpPr>
          <p:spPr bwMode="auto">
            <a:xfrm>
              <a:off x="3801" y="1835"/>
              <a:ext cx="805" cy="272"/>
            </a:xfrm>
            <a:custGeom>
              <a:avLst/>
              <a:gdLst>
                <a:gd name="T0" fmla="*/ 326 w 339"/>
                <a:gd name="T1" fmla="*/ 114 h 114"/>
                <a:gd name="T2" fmla="*/ 13 w 339"/>
                <a:gd name="T3" fmla="*/ 114 h 114"/>
                <a:gd name="T4" fmla="*/ 2 w 339"/>
                <a:gd name="T5" fmla="*/ 108 h 114"/>
                <a:gd name="T6" fmla="*/ 4 w 339"/>
                <a:gd name="T7" fmla="*/ 95 h 114"/>
                <a:gd name="T8" fmla="*/ 15 w 339"/>
                <a:gd name="T9" fmla="*/ 82 h 114"/>
                <a:gd name="T10" fmla="*/ 92 w 339"/>
                <a:gd name="T11" fmla="*/ 14 h 114"/>
                <a:gd name="T12" fmla="*/ 92 w 339"/>
                <a:gd name="T13" fmla="*/ 14 h 114"/>
                <a:gd name="T14" fmla="*/ 226 w 339"/>
                <a:gd name="T15" fmla="*/ 0 h 114"/>
                <a:gd name="T16" fmla="*/ 247 w 339"/>
                <a:gd name="T17" fmla="*/ 2 h 114"/>
                <a:gd name="T18" fmla="*/ 297 w 339"/>
                <a:gd name="T19" fmla="*/ 52 h 114"/>
                <a:gd name="T20" fmla="*/ 331 w 339"/>
                <a:gd name="T21" fmla="*/ 91 h 114"/>
                <a:gd name="T22" fmla="*/ 338 w 339"/>
                <a:gd name="T23" fmla="*/ 105 h 114"/>
                <a:gd name="T24" fmla="*/ 326 w 339"/>
                <a:gd name="T25" fmla="*/ 114 h 114"/>
                <a:gd name="T26" fmla="*/ 39 w 339"/>
                <a:gd name="T27" fmla="*/ 90 h 114"/>
                <a:gd name="T28" fmla="*/ 295 w 339"/>
                <a:gd name="T29" fmla="*/ 90 h 114"/>
                <a:gd name="T30" fmla="*/ 277 w 339"/>
                <a:gd name="T31" fmla="*/ 65 h 114"/>
                <a:gd name="T32" fmla="*/ 242 w 339"/>
                <a:gd name="T33" fmla="*/ 25 h 114"/>
                <a:gd name="T34" fmla="*/ 226 w 339"/>
                <a:gd name="T35" fmla="*/ 24 h 114"/>
                <a:gd name="T36" fmla="*/ 96 w 339"/>
                <a:gd name="T37" fmla="*/ 37 h 114"/>
                <a:gd name="T38" fmla="*/ 96 w 339"/>
                <a:gd name="T39" fmla="*/ 37 h 114"/>
                <a:gd name="T40" fmla="*/ 39 w 339"/>
                <a:gd name="T41" fmla="*/ 9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9" h="114">
                  <a:moveTo>
                    <a:pt x="326" y="114"/>
                  </a:moveTo>
                  <a:cubicBezTo>
                    <a:pt x="13" y="114"/>
                    <a:pt x="13" y="114"/>
                    <a:pt x="13" y="114"/>
                  </a:cubicBezTo>
                  <a:cubicBezTo>
                    <a:pt x="8" y="114"/>
                    <a:pt x="4" y="112"/>
                    <a:pt x="2" y="108"/>
                  </a:cubicBezTo>
                  <a:cubicBezTo>
                    <a:pt x="0" y="104"/>
                    <a:pt x="1" y="99"/>
                    <a:pt x="4" y="95"/>
                  </a:cubicBezTo>
                  <a:cubicBezTo>
                    <a:pt x="7" y="91"/>
                    <a:pt x="10" y="87"/>
                    <a:pt x="15" y="82"/>
                  </a:cubicBezTo>
                  <a:cubicBezTo>
                    <a:pt x="15" y="81"/>
                    <a:pt x="70" y="17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6" y="13"/>
                    <a:pt x="182" y="0"/>
                    <a:pt x="226" y="0"/>
                  </a:cubicBezTo>
                  <a:cubicBezTo>
                    <a:pt x="236" y="0"/>
                    <a:pt x="243" y="0"/>
                    <a:pt x="247" y="2"/>
                  </a:cubicBezTo>
                  <a:cubicBezTo>
                    <a:pt x="266" y="6"/>
                    <a:pt x="281" y="28"/>
                    <a:pt x="297" y="52"/>
                  </a:cubicBezTo>
                  <a:cubicBezTo>
                    <a:pt x="309" y="69"/>
                    <a:pt x="321" y="88"/>
                    <a:pt x="331" y="91"/>
                  </a:cubicBezTo>
                  <a:cubicBezTo>
                    <a:pt x="336" y="93"/>
                    <a:pt x="339" y="99"/>
                    <a:pt x="338" y="105"/>
                  </a:cubicBezTo>
                  <a:cubicBezTo>
                    <a:pt x="337" y="110"/>
                    <a:pt x="332" y="114"/>
                    <a:pt x="326" y="114"/>
                  </a:cubicBezTo>
                  <a:close/>
                  <a:moveTo>
                    <a:pt x="39" y="90"/>
                  </a:moveTo>
                  <a:cubicBezTo>
                    <a:pt x="295" y="90"/>
                    <a:pt x="295" y="90"/>
                    <a:pt x="295" y="90"/>
                  </a:cubicBezTo>
                  <a:cubicBezTo>
                    <a:pt x="289" y="83"/>
                    <a:pt x="283" y="74"/>
                    <a:pt x="277" y="65"/>
                  </a:cubicBezTo>
                  <a:cubicBezTo>
                    <a:pt x="266" y="48"/>
                    <a:pt x="252" y="27"/>
                    <a:pt x="242" y="25"/>
                  </a:cubicBezTo>
                  <a:cubicBezTo>
                    <a:pt x="240" y="25"/>
                    <a:pt x="236" y="24"/>
                    <a:pt x="226" y="24"/>
                  </a:cubicBezTo>
                  <a:cubicBezTo>
                    <a:pt x="184" y="24"/>
                    <a:pt x="97" y="37"/>
                    <a:pt x="96" y="37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88" y="41"/>
                    <a:pt x="60" y="67"/>
                    <a:pt x="39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8" name="Oval 17"/>
            <p:cNvSpPr>
              <a:spLocks noChangeArrowheads="1"/>
            </p:cNvSpPr>
            <p:nvPr/>
          </p:nvSpPr>
          <p:spPr bwMode="auto">
            <a:xfrm>
              <a:off x="4617" y="2357"/>
              <a:ext cx="126" cy="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9" name="Oval 18"/>
            <p:cNvSpPr>
              <a:spLocks noChangeArrowheads="1"/>
            </p:cNvSpPr>
            <p:nvPr/>
          </p:nvSpPr>
          <p:spPr bwMode="auto">
            <a:xfrm>
              <a:off x="3881" y="2357"/>
              <a:ext cx="126" cy="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pic>
        <p:nvPicPr>
          <p:cNvPr id="8194" name="Picture 2" descr="Image result for fuel tankers TRANSPOR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68" y="1412776"/>
            <a:ext cx="571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0" y="1412776"/>
            <a:ext cx="8211166" cy="218323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27"/>
          <p:cNvSpPr/>
          <p:nvPr/>
        </p:nvSpPr>
        <p:spPr>
          <a:xfrm>
            <a:off x="4453053" y="1756420"/>
            <a:ext cx="808870" cy="66446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/>
          <p:cNvSpPr/>
          <p:nvPr/>
        </p:nvSpPr>
        <p:spPr>
          <a:xfrm>
            <a:off x="7020272" y="1929928"/>
            <a:ext cx="605562" cy="49096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/>
          <p:cNvSpPr/>
          <p:nvPr/>
        </p:nvSpPr>
        <p:spPr>
          <a:xfrm>
            <a:off x="5808637" y="2769199"/>
            <a:ext cx="195409" cy="2509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/>
          <p:cNvSpPr/>
          <p:nvPr/>
        </p:nvSpPr>
        <p:spPr>
          <a:xfrm>
            <a:off x="3230126" y="2114332"/>
            <a:ext cx="303037" cy="250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7644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Object 4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41696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687073" y="3312045"/>
            <a:ext cx="855435" cy="974204"/>
            <a:chOff x="6300192" y="4087041"/>
            <a:chExt cx="1119311" cy="1274717"/>
          </a:xfrm>
        </p:grpSpPr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6433959" y="4724399"/>
              <a:ext cx="64916" cy="521297"/>
            </a:xfrm>
            <a:custGeom>
              <a:avLst/>
              <a:gdLst>
                <a:gd name="T0" fmla="*/ 7 w 14"/>
                <a:gd name="T1" fmla="*/ 112 h 112"/>
                <a:gd name="T2" fmla="*/ 0 w 14"/>
                <a:gd name="T3" fmla="*/ 105 h 112"/>
                <a:gd name="T4" fmla="*/ 0 w 14"/>
                <a:gd name="T5" fmla="*/ 7 h 112"/>
                <a:gd name="T6" fmla="*/ 7 w 14"/>
                <a:gd name="T7" fmla="*/ 0 h 112"/>
                <a:gd name="T8" fmla="*/ 14 w 14"/>
                <a:gd name="T9" fmla="*/ 7 h 112"/>
                <a:gd name="T10" fmla="*/ 14 w 14"/>
                <a:gd name="T11" fmla="*/ 105 h 112"/>
                <a:gd name="T12" fmla="*/ 7 w 14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2">
                  <a:moveTo>
                    <a:pt x="7" y="112"/>
                  </a:moveTo>
                  <a:cubicBezTo>
                    <a:pt x="3" y="112"/>
                    <a:pt x="0" y="109"/>
                    <a:pt x="0" y="10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4" y="109"/>
                    <a:pt x="11" y="112"/>
                    <a:pt x="7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0" name="Freeform 7"/>
            <p:cNvSpPr>
              <a:spLocks/>
            </p:cNvSpPr>
            <p:nvPr/>
          </p:nvSpPr>
          <p:spPr bwMode="auto">
            <a:xfrm>
              <a:off x="6563791" y="4724399"/>
              <a:ext cx="64916" cy="521297"/>
            </a:xfrm>
            <a:custGeom>
              <a:avLst/>
              <a:gdLst>
                <a:gd name="T0" fmla="*/ 7 w 14"/>
                <a:gd name="T1" fmla="*/ 112 h 112"/>
                <a:gd name="T2" fmla="*/ 0 w 14"/>
                <a:gd name="T3" fmla="*/ 105 h 112"/>
                <a:gd name="T4" fmla="*/ 0 w 14"/>
                <a:gd name="T5" fmla="*/ 7 h 112"/>
                <a:gd name="T6" fmla="*/ 7 w 14"/>
                <a:gd name="T7" fmla="*/ 0 h 112"/>
                <a:gd name="T8" fmla="*/ 14 w 14"/>
                <a:gd name="T9" fmla="*/ 7 h 112"/>
                <a:gd name="T10" fmla="*/ 14 w 14"/>
                <a:gd name="T11" fmla="*/ 105 h 112"/>
                <a:gd name="T12" fmla="*/ 7 w 14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2">
                  <a:moveTo>
                    <a:pt x="7" y="112"/>
                  </a:moveTo>
                  <a:cubicBezTo>
                    <a:pt x="3" y="112"/>
                    <a:pt x="0" y="109"/>
                    <a:pt x="0" y="10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4" y="109"/>
                    <a:pt x="11" y="112"/>
                    <a:pt x="7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6823455" y="4724399"/>
              <a:ext cx="66883" cy="521297"/>
            </a:xfrm>
            <a:custGeom>
              <a:avLst/>
              <a:gdLst>
                <a:gd name="T0" fmla="*/ 7 w 14"/>
                <a:gd name="T1" fmla="*/ 112 h 112"/>
                <a:gd name="T2" fmla="*/ 0 w 14"/>
                <a:gd name="T3" fmla="*/ 105 h 112"/>
                <a:gd name="T4" fmla="*/ 0 w 14"/>
                <a:gd name="T5" fmla="*/ 7 h 112"/>
                <a:gd name="T6" fmla="*/ 7 w 14"/>
                <a:gd name="T7" fmla="*/ 0 h 112"/>
                <a:gd name="T8" fmla="*/ 14 w 14"/>
                <a:gd name="T9" fmla="*/ 7 h 112"/>
                <a:gd name="T10" fmla="*/ 14 w 14"/>
                <a:gd name="T11" fmla="*/ 105 h 112"/>
                <a:gd name="T12" fmla="*/ 7 w 14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2">
                  <a:moveTo>
                    <a:pt x="7" y="112"/>
                  </a:moveTo>
                  <a:cubicBezTo>
                    <a:pt x="4" y="112"/>
                    <a:pt x="0" y="109"/>
                    <a:pt x="0" y="10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4" y="109"/>
                    <a:pt x="11" y="112"/>
                    <a:pt x="7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auto">
            <a:xfrm>
              <a:off x="6693623" y="4720465"/>
              <a:ext cx="64916" cy="519329"/>
            </a:xfrm>
            <a:custGeom>
              <a:avLst/>
              <a:gdLst>
                <a:gd name="T0" fmla="*/ 7 w 14"/>
                <a:gd name="T1" fmla="*/ 112 h 112"/>
                <a:gd name="T2" fmla="*/ 0 w 14"/>
                <a:gd name="T3" fmla="*/ 105 h 112"/>
                <a:gd name="T4" fmla="*/ 0 w 14"/>
                <a:gd name="T5" fmla="*/ 7 h 112"/>
                <a:gd name="T6" fmla="*/ 7 w 14"/>
                <a:gd name="T7" fmla="*/ 0 h 112"/>
                <a:gd name="T8" fmla="*/ 14 w 14"/>
                <a:gd name="T9" fmla="*/ 7 h 112"/>
                <a:gd name="T10" fmla="*/ 14 w 14"/>
                <a:gd name="T11" fmla="*/ 105 h 112"/>
                <a:gd name="T12" fmla="*/ 7 w 14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2">
                  <a:moveTo>
                    <a:pt x="7" y="112"/>
                  </a:moveTo>
                  <a:cubicBezTo>
                    <a:pt x="4" y="112"/>
                    <a:pt x="0" y="109"/>
                    <a:pt x="0" y="10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4" y="109"/>
                    <a:pt x="11" y="112"/>
                    <a:pt x="7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6959189" y="4720465"/>
              <a:ext cx="64916" cy="519329"/>
            </a:xfrm>
            <a:custGeom>
              <a:avLst/>
              <a:gdLst>
                <a:gd name="T0" fmla="*/ 7 w 14"/>
                <a:gd name="T1" fmla="*/ 112 h 112"/>
                <a:gd name="T2" fmla="*/ 0 w 14"/>
                <a:gd name="T3" fmla="*/ 105 h 112"/>
                <a:gd name="T4" fmla="*/ 0 w 14"/>
                <a:gd name="T5" fmla="*/ 7 h 112"/>
                <a:gd name="T6" fmla="*/ 7 w 14"/>
                <a:gd name="T7" fmla="*/ 0 h 112"/>
                <a:gd name="T8" fmla="*/ 14 w 14"/>
                <a:gd name="T9" fmla="*/ 7 h 112"/>
                <a:gd name="T10" fmla="*/ 14 w 14"/>
                <a:gd name="T11" fmla="*/ 105 h 112"/>
                <a:gd name="T12" fmla="*/ 7 w 14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2">
                  <a:moveTo>
                    <a:pt x="7" y="112"/>
                  </a:moveTo>
                  <a:cubicBezTo>
                    <a:pt x="3" y="112"/>
                    <a:pt x="0" y="109"/>
                    <a:pt x="0" y="10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4" y="3"/>
                    <a:pt x="14" y="7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4" y="109"/>
                    <a:pt x="10" y="112"/>
                    <a:pt x="7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7089021" y="4720465"/>
              <a:ext cx="64916" cy="519329"/>
            </a:xfrm>
            <a:custGeom>
              <a:avLst/>
              <a:gdLst>
                <a:gd name="T0" fmla="*/ 7 w 14"/>
                <a:gd name="T1" fmla="*/ 112 h 112"/>
                <a:gd name="T2" fmla="*/ 0 w 14"/>
                <a:gd name="T3" fmla="*/ 105 h 112"/>
                <a:gd name="T4" fmla="*/ 0 w 14"/>
                <a:gd name="T5" fmla="*/ 7 h 112"/>
                <a:gd name="T6" fmla="*/ 7 w 14"/>
                <a:gd name="T7" fmla="*/ 0 h 112"/>
                <a:gd name="T8" fmla="*/ 14 w 14"/>
                <a:gd name="T9" fmla="*/ 7 h 112"/>
                <a:gd name="T10" fmla="*/ 14 w 14"/>
                <a:gd name="T11" fmla="*/ 105 h 112"/>
                <a:gd name="T12" fmla="*/ 7 w 14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2">
                  <a:moveTo>
                    <a:pt x="7" y="112"/>
                  </a:moveTo>
                  <a:cubicBezTo>
                    <a:pt x="3" y="112"/>
                    <a:pt x="0" y="109"/>
                    <a:pt x="0" y="10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4" y="109"/>
                    <a:pt x="11" y="112"/>
                    <a:pt x="7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auto">
            <a:xfrm>
              <a:off x="7218853" y="4720465"/>
              <a:ext cx="64916" cy="519329"/>
            </a:xfrm>
            <a:custGeom>
              <a:avLst/>
              <a:gdLst>
                <a:gd name="T0" fmla="*/ 7 w 14"/>
                <a:gd name="T1" fmla="*/ 112 h 112"/>
                <a:gd name="T2" fmla="*/ 0 w 14"/>
                <a:gd name="T3" fmla="*/ 105 h 112"/>
                <a:gd name="T4" fmla="*/ 0 w 14"/>
                <a:gd name="T5" fmla="*/ 7 h 112"/>
                <a:gd name="T6" fmla="*/ 7 w 14"/>
                <a:gd name="T7" fmla="*/ 0 h 112"/>
                <a:gd name="T8" fmla="*/ 14 w 14"/>
                <a:gd name="T9" fmla="*/ 7 h 112"/>
                <a:gd name="T10" fmla="*/ 14 w 14"/>
                <a:gd name="T11" fmla="*/ 105 h 112"/>
                <a:gd name="T12" fmla="*/ 7 w 14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2">
                  <a:moveTo>
                    <a:pt x="7" y="112"/>
                  </a:moveTo>
                  <a:cubicBezTo>
                    <a:pt x="3" y="112"/>
                    <a:pt x="0" y="109"/>
                    <a:pt x="0" y="10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4" y="109"/>
                    <a:pt x="11" y="112"/>
                    <a:pt x="7" y="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6740835" y="4087041"/>
              <a:ext cx="241960" cy="358022"/>
            </a:xfrm>
            <a:custGeom>
              <a:avLst/>
              <a:gdLst>
                <a:gd name="T0" fmla="*/ 33 w 52"/>
                <a:gd name="T1" fmla="*/ 27 h 77"/>
                <a:gd name="T2" fmla="*/ 33 w 52"/>
                <a:gd name="T3" fmla="*/ 19 h 77"/>
                <a:gd name="T4" fmla="*/ 37 w 52"/>
                <a:gd name="T5" fmla="*/ 11 h 77"/>
                <a:gd name="T6" fmla="*/ 26 w 52"/>
                <a:gd name="T7" fmla="*/ 0 h 77"/>
                <a:gd name="T8" fmla="*/ 15 w 52"/>
                <a:gd name="T9" fmla="*/ 11 h 77"/>
                <a:gd name="T10" fmla="*/ 19 w 52"/>
                <a:gd name="T11" fmla="*/ 19 h 77"/>
                <a:gd name="T12" fmla="*/ 19 w 52"/>
                <a:gd name="T13" fmla="*/ 32 h 77"/>
                <a:gd name="T14" fmla="*/ 19 w 52"/>
                <a:gd name="T15" fmla="*/ 32 h 77"/>
                <a:gd name="T16" fmla="*/ 19 w 52"/>
                <a:gd name="T17" fmla="*/ 33 h 77"/>
                <a:gd name="T18" fmla="*/ 26 w 52"/>
                <a:gd name="T19" fmla="*/ 40 h 77"/>
                <a:gd name="T20" fmla="*/ 38 w 52"/>
                <a:gd name="T21" fmla="*/ 52 h 77"/>
                <a:gd name="T22" fmla="*/ 26 w 52"/>
                <a:gd name="T23" fmla="*/ 63 h 77"/>
                <a:gd name="T24" fmla="*/ 14 w 52"/>
                <a:gd name="T25" fmla="*/ 52 h 77"/>
                <a:gd name="T26" fmla="*/ 7 w 52"/>
                <a:gd name="T27" fmla="*/ 45 h 77"/>
                <a:gd name="T28" fmla="*/ 0 w 52"/>
                <a:gd name="T29" fmla="*/ 52 h 77"/>
                <a:gd name="T30" fmla="*/ 26 w 52"/>
                <a:gd name="T31" fmla="*/ 77 h 77"/>
                <a:gd name="T32" fmla="*/ 52 w 52"/>
                <a:gd name="T33" fmla="*/ 52 h 77"/>
                <a:gd name="T34" fmla="*/ 33 w 52"/>
                <a:gd name="T35" fmla="*/ 2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77">
                  <a:moveTo>
                    <a:pt x="33" y="27"/>
                  </a:moveTo>
                  <a:cubicBezTo>
                    <a:pt x="33" y="19"/>
                    <a:pt x="33" y="19"/>
                    <a:pt x="33" y="19"/>
                  </a:cubicBezTo>
                  <a:cubicBezTo>
                    <a:pt x="35" y="17"/>
                    <a:pt x="37" y="14"/>
                    <a:pt x="37" y="11"/>
                  </a:cubicBezTo>
                  <a:cubicBezTo>
                    <a:pt x="37" y="5"/>
                    <a:pt x="32" y="0"/>
                    <a:pt x="26" y="0"/>
                  </a:cubicBezTo>
                  <a:cubicBezTo>
                    <a:pt x="20" y="0"/>
                    <a:pt x="15" y="5"/>
                    <a:pt x="15" y="11"/>
                  </a:cubicBezTo>
                  <a:cubicBezTo>
                    <a:pt x="15" y="14"/>
                    <a:pt x="17" y="17"/>
                    <a:pt x="19" y="19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7"/>
                    <a:pt x="22" y="40"/>
                    <a:pt x="26" y="40"/>
                  </a:cubicBezTo>
                  <a:cubicBezTo>
                    <a:pt x="32" y="40"/>
                    <a:pt x="38" y="45"/>
                    <a:pt x="38" y="52"/>
                  </a:cubicBezTo>
                  <a:cubicBezTo>
                    <a:pt x="38" y="58"/>
                    <a:pt x="32" y="63"/>
                    <a:pt x="26" y="63"/>
                  </a:cubicBezTo>
                  <a:cubicBezTo>
                    <a:pt x="19" y="63"/>
                    <a:pt x="14" y="58"/>
                    <a:pt x="14" y="52"/>
                  </a:cubicBezTo>
                  <a:cubicBezTo>
                    <a:pt x="14" y="48"/>
                    <a:pt x="11" y="45"/>
                    <a:pt x="7" y="45"/>
                  </a:cubicBezTo>
                  <a:cubicBezTo>
                    <a:pt x="3" y="45"/>
                    <a:pt x="0" y="48"/>
                    <a:pt x="0" y="52"/>
                  </a:cubicBezTo>
                  <a:cubicBezTo>
                    <a:pt x="0" y="66"/>
                    <a:pt x="12" y="77"/>
                    <a:pt x="26" y="77"/>
                  </a:cubicBezTo>
                  <a:cubicBezTo>
                    <a:pt x="40" y="77"/>
                    <a:pt x="52" y="66"/>
                    <a:pt x="52" y="52"/>
                  </a:cubicBezTo>
                  <a:cubicBezTo>
                    <a:pt x="52" y="40"/>
                    <a:pt x="44" y="30"/>
                    <a:pt x="33" y="2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6457564" y="4403754"/>
              <a:ext cx="287205" cy="143603"/>
            </a:xfrm>
            <a:custGeom>
              <a:avLst/>
              <a:gdLst>
                <a:gd name="T0" fmla="*/ 62 w 62"/>
                <a:gd name="T1" fmla="*/ 11 h 31"/>
                <a:gd name="T2" fmla="*/ 53 w 62"/>
                <a:gd name="T3" fmla="*/ 0 h 31"/>
                <a:gd name="T4" fmla="*/ 0 w 62"/>
                <a:gd name="T5" fmla="*/ 31 h 31"/>
                <a:gd name="T6" fmla="*/ 28 w 62"/>
                <a:gd name="T7" fmla="*/ 31 h 31"/>
                <a:gd name="T8" fmla="*/ 62 w 62"/>
                <a:gd name="T9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1">
                  <a:moveTo>
                    <a:pt x="62" y="11"/>
                  </a:moveTo>
                  <a:cubicBezTo>
                    <a:pt x="58" y="8"/>
                    <a:pt x="55" y="5"/>
                    <a:pt x="53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8" y="31"/>
                    <a:pt x="28" y="31"/>
                    <a:pt x="28" y="31"/>
                  </a:cubicBezTo>
                  <a:lnTo>
                    <a:pt x="62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auto">
            <a:xfrm>
              <a:off x="6982794" y="4403754"/>
              <a:ext cx="283270" cy="143603"/>
            </a:xfrm>
            <a:custGeom>
              <a:avLst/>
              <a:gdLst>
                <a:gd name="T0" fmla="*/ 0 w 61"/>
                <a:gd name="T1" fmla="*/ 11 h 31"/>
                <a:gd name="T2" fmla="*/ 33 w 61"/>
                <a:gd name="T3" fmla="*/ 31 h 31"/>
                <a:gd name="T4" fmla="*/ 61 w 61"/>
                <a:gd name="T5" fmla="*/ 31 h 31"/>
                <a:gd name="T6" fmla="*/ 8 w 61"/>
                <a:gd name="T7" fmla="*/ 0 h 31"/>
                <a:gd name="T8" fmla="*/ 0 w 61"/>
                <a:gd name="T9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1">
                  <a:moveTo>
                    <a:pt x="0" y="11"/>
                  </a:moveTo>
                  <a:cubicBezTo>
                    <a:pt x="33" y="31"/>
                    <a:pt x="33" y="31"/>
                    <a:pt x="33" y="31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4"/>
                    <a:pt x="3" y="8"/>
                    <a:pt x="0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9" name="Freeform 16"/>
            <p:cNvSpPr>
              <a:spLocks noEditPoints="1"/>
            </p:cNvSpPr>
            <p:nvPr/>
          </p:nvSpPr>
          <p:spPr bwMode="auto">
            <a:xfrm>
              <a:off x="6300192" y="4598502"/>
              <a:ext cx="1119311" cy="763256"/>
            </a:xfrm>
            <a:custGeom>
              <a:avLst/>
              <a:gdLst>
                <a:gd name="T0" fmla="*/ 221 w 241"/>
                <a:gd name="T1" fmla="*/ 0 h 164"/>
                <a:gd name="T2" fmla="*/ 20 w 241"/>
                <a:gd name="T3" fmla="*/ 0 h 164"/>
                <a:gd name="T4" fmla="*/ 0 w 241"/>
                <a:gd name="T5" fmla="*/ 20 h 164"/>
                <a:gd name="T6" fmla="*/ 0 w 241"/>
                <a:gd name="T7" fmla="*/ 144 h 164"/>
                <a:gd name="T8" fmla="*/ 20 w 241"/>
                <a:gd name="T9" fmla="*/ 164 h 164"/>
                <a:gd name="T10" fmla="*/ 221 w 241"/>
                <a:gd name="T11" fmla="*/ 164 h 164"/>
                <a:gd name="T12" fmla="*/ 241 w 241"/>
                <a:gd name="T13" fmla="*/ 144 h 164"/>
                <a:gd name="T14" fmla="*/ 241 w 241"/>
                <a:gd name="T15" fmla="*/ 20 h 164"/>
                <a:gd name="T16" fmla="*/ 221 w 241"/>
                <a:gd name="T17" fmla="*/ 0 h 164"/>
                <a:gd name="T18" fmla="*/ 227 w 241"/>
                <a:gd name="T19" fmla="*/ 144 h 164"/>
                <a:gd name="T20" fmla="*/ 221 w 241"/>
                <a:gd name="T21" fmla="*/ 150 h 164"/>
                <a:gd name="T22" fmla="*/ 20 w 241"/>
                <a:gd name="T23" fmla="*/ 150 h 164"/>
                <a:gd name="T24" fmla="*/ 14 w 241"/>
                <a:gd name="T25" fmla="*/ 144 h 164"/>
                <a:gd name="T26" fmla="*/ 14 w 241"/>
                <a:gd name="T27" fmla="*/ 20 h 164"/>
                <a:gd name="T28" fmla="*/ 20 w 241"/>
                <a:gd name="T29" fmla="*/ 14 h 164"/>
                <a:gd name="T30" fmla="*/ 221 w 241"/>
                <a:gd name="T31" fmla="*/ 14 h 164"/>
                <a:gd name="T32" fmla="*/ 227 w 241"/>
                <a:gd name="T33" fmla="*/ 20 h 164"/>
                <a:gd name="T34" fmla="*/ 227 w 241"/>
                <a:gd name="T35" fmla="*/ 14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1" h="164">
                  <a:moveTo>
                    <a:pt x="221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55"/>
                    <a:pt x="9" y="164"/>
                    <a:pt x="20" y="164"/>
                  </a:cubicBezTo>
                  <a:cubicBezTo>
                    <a:pt x="221" y="164"/>
                    <a:pt x="221" y="164"/>
                    <a:pt x="221" y="164"/>
                  </a:cubicBezTo>
                  <a:cubicBezTo>
                    <a:pt x="232" y="164"/>
                    <a:pt x="241" y="155"/>
                    <a:pt x="241" y="144"/>
                  </a:cubicBezTo>
                  <a:cubicBezTo>
                    <a:pt x="241" y="20"/>
                    <a:pt x="241" y="20"/>
                    <a:pt x="241" y="20"/>
                  </a:cubicBezTo>
                  <a:cubicBezTo>
                    <a:pt x="241" y="9"/>
                    <a:pt x="232" y="0"/>
                    <a:pt x="221" y="0"/>
                  </a:cubicBezTo>
                  <a:close/>
                  <a:moveTo>
                    <a:pt x="227" y="144"/>
                  </a:moveTo>
                  <a:cubicBezTo>
                    <a:pt x="227" y="147"/>
                    <a:pt x="224" y="150"/>
                    <a:pt x="221" y="150"/>
                  </a:cubicBezTo>
                  <a:cubicBezTo>
                    <a:pt x="20" y="150"/>
                    <a:pt x="20" y="150"/>
                    <a:pt x="20" y="150"/>
                  </a:cubicBezTo>
                  <a:cubicBezTo>
                    <a:pt x="17" y="150"/>
                    <a:pt x="14" y="147"/>
                    <a:pt x="14" y="144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7"/>
                    <a:pt x="17" y="14"/>
                    <a:pt x="20" y="14"/>
                  </a:cubicBezTo>
                  <a:cubicBezTo>
                    <a:pt x="221" y="14"/>
                    <a:pt x="221" y="14"/>
                    <a:pt x="221" y="14"/>
                  </a:cubicBezTo>
                  <a:cubicBezTo>
                    <a:pt x="224" y="14"/>
                    <a:pt x="227" y="17"/>
                    <a:pt x="227" y="20"/>
                  </a:cubicBezTo>
                  <a:lnTo>
                    <a:pt x="227" y="1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Growth in task Vs crash incidents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918322" y="3888995"/>
            <a:ext cx="2783232" cy="977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4082027"/>
            <a:ext cx="315377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000" b="1" dirty="0" smtClean="0">
                <a:solidFill>
                  <a:srgbClr val="0070C0"/>
                </a:solidFill>
                <a:latin typeface="Arial Narrow"/>
              </a:rPr>
              <a:t>Road freight </a:t>
            </a:r>
            <a:r>
              <a:rPr lang="en-AU" sz="2000" b="1" dirty="0">
                <a:solidFill>
                  <a:srgbClr val="0070C0"/>
                </a:solidFill>
                <a:latin typeface="Arial Narrow"/>
              </a:rPr>
              <a:t>task </a:t>
            </a:r>
            <a:r>
              <a:rPr lang="en-AU" sz="2000" b="1" dirty="0" smtClean="0">
                <a:solidFill>
                  <a:srgbClr val="0070C0"/>
                </a:solidFill>
                <a:latin typeface="Arial Narrow"/>
              </a:rPr>
              <a:t/>
            </a:r>
            <a:br>
              <a:rPr lang="en-AU" sz="2000" b="1" dirty="0" smtClean="0">
                <a:solidFill>
                  <a:srgbClr val="0070C0"/>
                </a:solidFill>
                <a:latin typeface="Arial Narrow"/>
              </a:rPr>
            </a:br>
            <a:r>
              <a:rPr lang="en-AU" sz="2000" b="1" dirty="0" smtClean="0">
                <a:solidFill>
                  <a:srgbClr val="0070C0"/>
                </a:solidFill>
                <a:latin typeface="Arial Narrow"/>
              </a:rPr>
              <a:t> grown to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4455" y="5764450"/>
            <a:ext cx="2530245" cy="3008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300" dirty="0" smtClean="0">
                <a:solidFill>
                  <a:srgbClr val="4D4D4F"/>
                </a:solidFill>
                <a:latin typeface="Arial Narrow"/>
              </a:rPr>
              <a:t>million tonnes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2673" y="4784973"/>
            <a:ext cx="1433810" cy="8207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8000" b="1" dirty="0" smtClean="0">
                <a:solidFill>
                  <a:srgbClr val="2484C6"/>
                </a:solidFill>
                <a:latin typeface="Arial Narrow"/>
              </a:rPr>
              <a:t>2,132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159465" y="1996041"/>
            <a:ext cx="0" cy="3881231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5400000">
            <a:off x="5439598" y="3844827"/>
            <a:ext cx="975505" cy="9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58199" y="3701207"/>
            <a:ext cx="939360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b="1" dirty="0" smtClean="0">
                <a:solidFill>
                  <a:srgbClr val="19191A"/>
                </a:solidFill>
                <a:latin typeface="Arial Narrow"/>
              </a:rPr>
              <a:t>road </a:t>
            </a:r>
            <a:r>
              <a:rPr lang="en-AU" dirty="0" smtClean="0">
                <a:solidFill>
                  <a:srgbClr val="4D4D4F"/>
                </a:solidFill>
                <a:latin typeface="Arial Narrow"/>
              </a:rPr>
              <a:t> </a:t>
            </a:r>
            <a:br>
              <a:rPr lang="en-AU" dirty="0" smtClean="0">
                <a:solidFill>
                  <a:srgbClr val="4D4D4F"/>
                </a:solidFill>
                <a:latin typeface="Arial Narrow"/>
              </a:rPr>
            </a:br>
            <a:r>
              <a:rPr lang="en-AU" dirty="0" smtClean="0">
                <a:solidFill>
                  <a:srgbClr val="4D4D4F"/>
                </a:solidFill>
                <a:latin typeface="Arial Narrow"/>
              </a:rPr>
              <a:t>freight task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01719" y="3414173"/>
            <a:ext cx="1478001" cy="9496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6000" b="1" dirty="0" smtClean="0">
                <a:solidFill>
                  <a:srgbClr val="00874A"/>
                </a:solidFill>
                <a:latin typeface="Arial Narrow"/>
              </a:rPr>
              <a:t>35%</a:t>
            </a:r>
          </a:p>
        </p:txBody>
      </p:sp>
      <p:sp>
        <p:nvSpPr>
          <p:cNvPr id="64" name="Rectangle 63"/>
          <p:cNvSpPr/>
          <p:nvPr/>
        </p:nvSpPr>
        <p:spPr>
          <a:xfrm rot="5400000">
            <a:off x="5472433" y="5199181"/>
            <a:ext cx="975505" cy="9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174688" y="4772959"/>
            <a:ext cx="1478001" cy="9496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6000" b="1" dirty="0" smtClean="0">
                <a:solidFill>
                  <a:srgbClr val="00874A"/>
                </a:solidFill>
                <a:latin typeface="Arial Narrow"/>
              </a:rPr>
              <a:t>49%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1569370" y="2461112"/>
            <a:ext cx="1481137" cy="1228726"/>
            <a:chOff x="-1770062" y="2349500"/>
            <a:chExt cx="1481137" cy="1228726"/>
          </a:xfrm>
        </p:grpSpPr>
        <p:sp>
          <p:nvSpPr>
            <p:cNvPr id="68" name="Freeform 23"/>
            <p:cNvSpPr>
              <a:spLocks noEditPoints="1"/>
            </p:cNvSpPr>
            <p:nvPr/>
          </p:nvSpPr>
          <p:spPr bwMode="auto">
            <a:xfrm>
              <a:off x="-812800" y="2711450"/>
              <a:ext cx="523875" cy="530225"/>
            </a:xfrm>
            <a:custGeom>
              <a:avLst/>
              <a:gdLst>
                <a:gd name="T0" fmla="*/ 330 w 330"/>
                <a:gd name="T1" fmla="*/ 286 h 334"/>
                <a:gd name="T2" fmla="*/ 282 w 330"/>
                <a:gd name="T3" fmla="*/ 0 h 334"/>
                <a:gd name="T4" fmla="*/ 0 w 330"/>
                <a:gd name="T5" fmla="*/ 48 h 334"/>
                <a:gd name="T6" fmla="*/ 47 w 330"/>
                <a:gd name="T7" fmla="*/ 334 h 334"/>
                <a:gd name="T8" fmla="*/ 330 w 330"/>
                <a:gd name="T9" fmla="*/ 286 h 334"/>
                <a:gd name="T10" fmla="*/ 120 w 330"/>
                <a:gd name="T11" fmla="*/ 73 h 334"/>
                <a:gd name="T12" fmla="*/ 130 w 330"/>
                <a:gd name="T13" fmla="*/ 137 h 334"/>
                <a:gd name="T14" fmla="*/ 174 w 330"/>
                <a:gd name="T15" fmla="*/ 131 h 334"/>
                <a:gd name="T16" fmla="*/ 165 w 330"/>
                <a:gd name="T17" fmla="*/ 67 h 334"/>
                <a:gd name="T18" fmla="*/ 244 w 330"/>
                <a:gd name="T19" fmla="*/ 51 h 334"/>
                <a:gd name="T20" fmla="*/ 279 w 330"/>
                <a:gd name="T21" fmla="*/ 248 h 334"/>
                <a:gd name="T22" fmla="*/ 82 w 330"/>
                <a:gd name="T23" fmla="*/ 280 h 334"/>
                <a:gd name="T24" fmla="*/ 50 w 330"/>
                <a:gd name="T25" fmla="*/ 86 h 334"/>
                <a:gd name="T26" fmla="*/ 120 w 330"/>
                <a:gd name="T27" fmla="*/ 7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30" y="286"/>
                  </a:moveTo>
                  <a:lnTo>
                    <a:pt x="282" y="0"/>
                  </a:lnTo>
                  <a:lnTo>
                    <a:pt x="0" y="48"/>
                  </a:lnTo>
                  <a:lnTo>
                    <a:pt x="47" y="334"/>
                  </a:lnTo>
                  <a:lnTo>
                    <a:pt x="330" y="286"/>
                  </a:lnTo>
                  <a:close/>
                  <a:moveTo>
                    <a:pt x="120" y="73"/>
                  </a:moveTo>
                  <a:lnTo>
                    <a:pt x="130" y="137"/>
                  </a:lnTo>
                  <a:lnTo>
                    <a:pt x="174" y="131"/>
                  </a:lnTo>
                  <a:lnTo>
                    <a:pt x="165" y="67"/>
                  </a:lnTo>
                  <a:lnTo>
                    <a:pt x="244" y="51"/>
                  </a:lnTo>
                  <a:lnTo>
                    <a:pt x="279" y="248"/>
                  </a:lnTo>
                  <a:lnTo>
                    <a:pt x="82" y="280"/>
                  </a:lnTo>
                  <a:lnTo>
                    <a:pt x="50" y="86"/>
                  </a:lnTo>
                  <a:lnTo>
                    <a:pt x="120" y="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69" name="Freeform 24"/>
            <p:cNvSpPr>
              <a:spLocks/>
            </p:cNvSpPr>
            <p:nvPr/>
          </p:nvSpPr>
          <p:spPr bwMode="auto">
            <a:xfrm>
              <a:off x="-752475" y="3225800"/>
              <a:ext cx="442912" cy="136525"/>
            </a:xfrm>
            <a:custGeom>
              <a:avLst/>
              <a:gdLst>
                <a:gd name="T0" fmla="*/ 79 w 88"/>
                <a:gd name="T1" fmla="*/ 0 h 27"/>
                <a:gd name="T2" fmla="*/ 0 w 88"/>
                <a:gd name="T3" fmla="*/ 14 h 27"/>
                <a:gd name="T4" fmla="*/ 6 w 88"/>
                <a:gd name="T5" fmla="*/ 27 h 27"/>
                <a:gd name="T6" fmla="*/ 81 w 88"/>
                <a:gd name="T7" fmla="*/ 14 h 27"/>
                <a:gd name="T8" fmla="*/ 87 w 88"/>
                <a:gd name="T9" fmla="*/ 6 h 27"/>
                <a:gd name="T10" fmla="*/ 79 w 88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7">
                  <a:moveTo>
                    <a:pt x="79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3" y="18"/>
                    <a:pt x="5" y="22"/>
                    <a:pt x="6" y="27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5" y="14"/>
                    <a:pt x="88" y="10"/>
                    <a:pt x="87" y="6"/>
                  </a:cubicBezTo>
                  <a:cubicBezTo>
                    <a:pt x="87" y="2"/>
                    <a:pt x="83" y="0"/>
                    <a:pt x="79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70" name="Freeform 25"/>
            <p:cNvSpPr>
              <a:spLocks/>
            </p:cNvSpPr>
            <p:nvPr/>
          </p:nvSpPr>
          <p:spPr bwMode="auto">
            <a:xfrm>
              <a:off x="-1019175" y="2349500"/>
              <a:ext cx="215900" cy="892175"/>
            </a:xfrm>
            <a:custGeom>
              <a:avLst/>
              <a:gdLst>
                <a:gd name="T0" fmla="*/ 28 w 43"/>
                <a:gd name="T1" fmla="*/ 169 h 177"/>
                <a:gd name="T2" fmla="*/ 43 w 43"/>
                <a:gd name="T3" fmla="*/ 177 h 177"/>
                <a:gd name="T4" fmla="*/ 14 w 43"/>
                <a:gd name="T5" fmla="*/ 7 h 177"/>
                <a:gd name="T6" fmla="*/ 6 w 43"/>
                <a:gd name="T7" fmla="*/ 1 h 177"/>
                <a:gd name="T8" fmla="*/ 0 w 43"/>
                <a:gd name="T9" fmla="*/ 9 h 177"/>
                <a:gd name="T10" fmla="*/ 28 w 43"/>
                <a:gd name="T11" fmla="*/ 16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77">
                  <a:moveTo>
                    <a:pt x="28" y="169"/>
                  </a:moveTo>
                  <a:cubicBezTo>
                    <a:pt x="34" y="171"/>
                    <a:pt x="39" y="174"/>
                    <a:pt x="43" y="17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3"/>
                    <a:pt x="10" y="0"/>
                    <a:pt x="6" y="1"/>
                  </a:cubicBezTo>
                  <a:cubicBezTo>
                    <a:pt x="2" y="2"/>
                    <a:pt x="0" y="5"/>
                    <a:pt x="0" y="9"/>
                  </a:cubicBezTo>
                  <a:lnTo>
                    <a:pt x="28" y="16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71" name="Freeform 26"/>
            <p:cNvSpPr>
              <a:spLocks noEditPoints="1"/>
            </p:cNvSpPr>
            <p:nvPr/>
          </p:nvSpPr>
          <p:spPr bwMode="auto">
            <a:xfrm>
              <a:off x="-1751013" y="3255963"/>
              <a:ext cx="973137" cy="322263"/>
            </a:xfrm>
            <a:custGeom>
              <a:avLst/>
              <a:gdLst>
                <a:gd name="T0" fmla="*/ 161 w 193"/>
                <a:gd name="T1" fmla="*/ 0 h 64"/>
                <a:gd name="T2" fmla="*/ 129 w 193"/>
                <a:gd name="T3" fmla="*/ 29 h 64"/>
                <a:gd name="T4" fmla="*/ 64 w 193"/>
                <a:gd name="T5" fmla="*/ 29 h 64"/>
                <a:gd name="T6" fmla="*/ 32 w 193"/>
                <a:gd name="T7" fmla="*/ 0 h 64"/>
                <a:gd name="T8" fmla="*/ 0 w 193"/>
                <a:gd name="T9" fmla="*/ 32 h 64"/>
                <a:gd name="T10" fmla="*/ 32 w 193"/>
                <a:gd name="T11" fmla="*/ 64 h 64"/>
                <a:gd name="T12" fmla="*/ 62 w 193"/>
                <a:gd name="T13" fmla="*/ 43 h 64"/>
                <a:gd name="T14" fmla="*/ 131 w 193"/>
                <a:gd name="T15" fmla="*/ 43 h 64"/>
                <a:gd name="T16" fmla="*/ 161 w 193"/>
                <a:gd name="T17" fmla="*/ 64 h 64"/>
                <a:gd name="T18" fmla="*/ 193 w 193"/>
                <a:gd name="T19" fmla="*/ 32 h 64"/>
                <a:gd name="T20" fmla="*/ 161 w 193"/>
                <a:gd name="T21" fmla="*/ 0 h 64"/>
                <a:gd name="T22" fmla="*/ 32 w 193"/>
                <a:gd name="T23" fmla="*/ 50 h 64"/>
                <a:gd name="T24" fmla="*/ 14 w 193"/>
                <a:gd name="T25" fmla="*/ 32 h 64"/>
                <a:gd name="T26" fmla="*/ 32 w 193"/>
                <a:gd name="T27" fmla="*/ 14 h 64"/>
                <a:gd name="T28" fmla="*/ 50 w 193"/>
                <a:gd name="T29" fmla="*/ 32 h 64"/>
                <a:gd name="T30" fmla="*/ 32 w 193"/>
                <a:gd name="T31" fmla="*/ 50 h 64"/>
                <a:gd name="T32" fmla="*/ 161 w 193"/>
                <a:gd name="T33" fmla="*/ 50 h 64"/>
                <a:gd name="T34" fmla="*/ 143 w 193"/>
                <a:gd name="T35" fmla="*/ 32 h 64"/>
                <a:gd name="T36" fmla="*/ 161 w 193"/>
                <a:gd name="T37" fmla="*/ 14 h 64"/>
                <a:gd name="T38" fmla="*/ 179 w 193"/>
                <a:gd name="T39" fmla="*/ 32 h 64"/>
                <a:gd name="T40" fmla="*/ 161 w 193"/>
                <a:gd name="T41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3" h="64">
                  <a:moveTo>
                    <a:pt x="161" y="0"/>
                  </a:moveTo>
                  <a:cubicBezTo>
                    <a:pt x="144" y="0"/>
                    <a:pt x="131" y="13"/>
                    <a:pt x="129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13"/>
                    <a:pt x="49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46" y="64"/>
                    <a:pt x="58" y="55"/>
                    <a:pt x="62" y="43"/>
                  </a:cubicBezTo>
                  <a:cubicBezTo>
                    <a:pt x="131" y="43"/>
                    <a:pt x="131" y="43"/>
                    <a:pt x="131" y="43"/>
                  </a:cubicBezTo>
                  <a:cubicBezTo>
                    <a:pt x="136" y="55"/>
                    <a:pt x="148" y="64"/>
                    <a:pt x="161" y="64"/>
                  </a:cubicBezTo>
                  <a:cubicBezTo>
                    <a:pt x="179" y="64"/>
                    <a:pt x="193" y="49"/>
                    <a:pt x="193" y="32"/>
                  </a:cubicBezTo>
                  <a:cubicBezTo>
                    <a:pt x="193" y="14"/>
                    <a:pt x="179" y="0"/>
                    <a:pt x="161" y="0"/>
                  </a:cubicBezTo>
                  <a:close/>
                  <a:moveTo>
                    <a:pt x="32" y="50"/>
                  </a:moveTo>
                  <a:cubicBezTo>
                    <a:pt x="23" y="50"/>
                    <a:pt x="14" y="42"/>
                    <a:pt x="14" y="32"/>
                  </a:cubicBezTo>
                  <a:cubicBezTo>
                    <a:pt x="14" y="22"/>
                    <a:pt x="23" y="14"/>
                    <a:pt x="32" y="14"/>
                  </a:cubicBezTo>
                  <a:cubicBezTo>
                    <a:pt x="42" y="14"/>
                    <a:pt x="50" y="22"/>
                    <a:pt x="50" y="32"/>
                  </a:cubicBezTo>
                  <a:cubicBezTo>
                    <a:pt x="50" y="42"/>
                    <a:pt x="42" y="50"/>
                    <a:pt x="32" y="50"/>
                  </a:cubicBezTo>
                  <a:close/>
                  <a:moveTo>
                    <a:pt x="161" y="50"/>
                  </a:moveTo>
                  <a:cubicBezTo>
                    <a:pt x="151" y="50"/>
                    <a:pt x="143" y="42"/>
                    <a:pt x="143" y="32"/>
                  </a:cubicBezTo>
                  <a:cubicBezTo>
                    <a:pt x="143" y="22"/>
                    <a:pt x="151" y="14"/>
                    <a:pt x="161" y="14"/>
                  </a:cubicBezTo>
                  <a:cubicBezTo>
                    <a:pt x="171" y="14"/>
                    <a:pt x="179" y="22"/>
                    <a:pt x="179" y="32"/>
                  </a:cubicBezTo>
                  <a:cubicBezTo>
                    <a:pt x="179" y="42"/>
                    <a:pt x="171" y="50"/>
                    <a:pt x="161" y="5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72" name="Freeform 27"/>
            <p:cNvSpPr>
              <a:spLocks/>
            </p:cNvSpPr>
            <p:nvPr/>
          </p:nvSpPr>
          <p:spPr bwMode="auto">
            <a:xfrm>
              <a:off x="-1458913" y="2590800"/>
              <a:ext cx="71437" cy="212725"/>
            </a:xfrm>
            <a:custGeom>
              <a:avLst/>
              <a:gdLst>
                <a:gd name="T0" fmla="*/ 14 w 14"/>
                <a:gd name="T1" fmla="*/ 7 h 42"/>
                <a:gd name="T2" fmla="*/ 7 w 14"/>
                <a:gd name="T3" fmla="*/ 0 h 42"/>
                <a:gd name="T4" fmla="*/ 0 w 14"/>
                <a:gd name="T5" fmla="*/ 7 h 42"/>
                <a:gd name="T6" fmla="*/ 0 w 14"/>
                <a:gd name="T7" fmla="*/ 42 h 42"/>
                <a:gd name="T8" fmla="*/ 14 w 14"/>
                <a:gd name="T9" fmla="*/ 42 h 42"/>
                <a:gd name="T10" fmla="*/ 14 w 14"/>
                <a:gd name="T11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42">
                  <a:moveTo>
                    <a:pt x="14" y="7"/>
                  </a:moveTo>
                  <a:cubicBezTo>
                    <a:pt x="14" y="3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4" y="42"/>
                    <a:pt x="14" y="42"/>
                    <a:pt x="14" y="42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73" name="Freeform 28"/>
            <p:cNvSpPr>
              <a:spLocks/>
            </p:cNvSpPr>
            <p:nvPr/>
          </p:nvSpPr>
          <p:spPr bwMode="auto">
            <a:xfrm>
              <a:off x="-1770062" y="2365375"/>
              <a:ext cx="841375" cy="925513"/>
            </a:xfrm>
            <a:custGeom>
              <a:avLst/>
              <a:gdLst>
                <a:gd name="T0" fmla="*/ 127 w 167"/>
                <a:gd name="T1" fmla="*/ 26 h 184"/>
                <a:gd name="T2" fmla="*/ 124 w 167"/>
                <a:gd name="T3" fmla="*/ 22 h 184"/>
                <a:gd name="T4" fmla="*/ 43 w 167"/>
                <a:gd name="T5" fmla="*/ 11 h 184"/>
                <a:gd name="T6" fmla="*/ 38 w 167"/>
                <a:gd name="T7" fmla="*/ 18 h 184"/>
                <a:gd name="T8" fmla="*/ 38 w 167"/>
                <a:gd name="T9" fmla="*/ 87 h 184"/>
                <a:gd name="T10" fmla="*/ 52 w 167"/>
                <a:gd name="T11" fmla="*/ 87 h 184"/>
                <a:gd name="T12" fmla="*/ 52 w 167"/>
                <a:gd name="T13" fmla="*/ 24 h 184"/>
                <a:gd name="T14" fmla="*/ 114 w 167"/>
                <a:gd name="T15" fmla="*/ 33 h 184"/>
                <a:gd name="T16" fmla="*/ 149 w 167"/>
                <a:gd name="T17" fmla="*/ 151 h 184"/>
                <a:gd name="T18" fmla="*/ 117 w 167"/>
                <a:gd name="T19" fmla="*/ 151 h 184"/>
                <a:gd name="T20" fmla="*/ 102 w 167"/>
                <a:gd name="T21" fmla="*/ 125 h 184"/>
                <a:gd name="T22" fmla="*/ 77 w 167"/>
                <a:gd name="T23" fmla="*/ 100 h 184"/>
                <a:gd name="T24" fmla="*/ 74 w 167"/>
                <a:gd name="T25" fmla="*/ 99 h 184"/>
                <a:gd name="T26" fmla="*/ 35 w 167"/>
                <a:gd name="T27" fmla="*/ 99 h 184"/>
                <a:gd name="T28" fmla="*/ 11 w 167"/>
                <a:gd name="T29" fmla="*/ 108 h 184"/>
                <a:gd name="T30" fmla="*/ 0 w 167"/>
                <a:gd name="T31" fmla="*/ 136 h 184"/>
                <a:gd name="T32" fmla="*/ 0 w 167"/>
                <a:gd name="T33" fmla="*/ 184 h 184"/>
                <a:gd name="T34" fmla="*/ 14 w 167"/>
                <a:gd name="T35" fmla="*/ 171 h 184"/>
                <a:gd name="T36" fmla="*/ 14 w 167"/>
                <a:gd name="T37" fmla="*/ 137 h 184"/>
                <a:gd name="T38" fmla="*/ 21 w 167"/>
                <a:gd name="T39" fmla="*/ 119 h 184"/>
                <a:gd name="T40" fmla="*/ 35 w 167"/>
                <a:gd name="T41" fmla="*/ 113 h 184"/>
                <a:gd name="T42" fmla="*/ 72 w 167"/>
                <a:gd name="T43" fmla="*/ 113 h 184"/>
                <a:gd name="T44" fmla="*/ 91 w 167"/>
                <a:gd name="T45" fmla="*/ 133 h 184"/>
                <a:gd name="T46" fmla="*/ 105 w 167"/>
                <a:gd name="T47" fmla="*/ 159 h 184"/>
                <a:gd name="T48" fmla="*/ 112 w 167"/>
                <a:gd name="T49" fmla="*/ 165 h 184"/>
                <a:gd name="T50" fmla="*/ 167 w 167"/>
                <a:gd name="T51" fmla="*/ 165 h 184"/>
                <a:gd name="T52" fmla="*/ 127 w 167"/>
                <a:gd name="T53" fmla="*/ 2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7" h="184">
                  <a:moveTo>
                    <a:pt x="127" y="26"/>
                  </a:moveTo>
                  <a:cubicBezTo>
                    <a:pt x="127" y="24"/>
                    <a:pt x="125" y="23"/>
                    <a:pt x="124" y="22"/>
                  </a:cubicBezTo>
                  <a:cubicBezTo>
                    <a:pt x="86" y="0"/>
                    <a:pt x="45" y="11"/>
                    <a:pt x="43" y="11"/>
                  </a:cubicBezTo>
                  <a:cubicBezTo>
                    <a:pt x="40" y="12"/>
                    <a:pt x="38" y="15"/>
                    <a:pt x="38" y="18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63" y="22"/>
                    <a:pt x="90" y="19"/>
                    <a:pt x="114" y="33"/>
                  </a:cubicBezTo>
                  <a:cubicBezTo>
                    <a:pt x="149" y="151"/>
                    <a:pt x="149" y="151"/>
                    <a:pt x="149" y="151"/>
                  </a:cubicBezTo>
                  <a:cubicBezTo>
                    <a:pt x="117" y="151"/>
                    <a:pt x="117" y="151"/>
                    <a:pt x="117" y="151"/>
                  </a:cubicBezTo>
                  <a:cubicBezTo>
                    <a:pt x="115" y="145"/>
                    <a:pt x="110" y="136"/>
                    <a:pt x="102" y="125"/>
                  </a:cubicBezTo>
                  <a:cubicBezTo>
                    <a:pt x="88" y="105"/>
                    <a:pt x="78" y="100"/>
                    <a:pt x="77" y="100"/>
                  </a:cubicBezTo>
                  <a:cubicBezTo>
                    <a:pt x="76" y="99"/>
                    <a:pt x="75" y="99"/>
                    <a:pt x="74" y="99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35" y="99"/>
                    <a:pt x="21" y="99"/>
                    <a:pt x="11" y="108"/>
                  </a:cubicBezTo>
                  <a:cubicBezTo>
                    <a:pt x="4" y="115"/>
                    <a:pt x="0" y="124"/>
                    <a:pt x="0" y="136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4" y="179"/>
                    <a:pt x="9" y="174"/>
                    <a:pt x="14" y="171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29"/>
                    <a:pt x="16" y="122"/>
                    <a:pt x="21" y="119"/>
                  </a:cubicBezTo>
                  <a:cubicBezTo>
                    <a:pt x="26" y="113"/>
                    <a:pt x="35" y="113"/>
                    <a:pt x="35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5" y="115"/>
                    <a:pt x="81" y="120"/>
                    <a:pt x="91" y="133"/>
                  </a:cubicBezTo>
                  <a:cubicBezTo>
                    <a:pt x="102" y="148"/>
                    <a:pt x="105" y="159"/>
                    <a:pt x="105" y="159"/>
                  </a:cubicBezTo>
                  <a:cubicBezTo>
                    <a:pt x="106" y="162"/>
                    <a:pt x="109" y="165"/>
                    <a:pt x="112" y="165"/>
                  </a:cubicBezTo>
                  <a:cubicBezTo>
                    <a:pt x="167" y="165"/>
                    <a:pt x="167" y="165"/>
                    <a:pt x="167" y="165"/>
                  </a:cubicBezTo>
                  <a:lnTo>
                    <a:pt x="127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83613" y="1455713"/>
            <a:ext cx="461637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000" b="1" dirty="0" smtClean="0">
                <a:solidFill>
                  <a:srgbClr val="0070C0"/>
                </a:solidFill>
                <a:latin typeface="Arial Narrow"/>
              </a:rPr>
              <a:t>Road Transport Industry – 195,619 mltk. 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000" b="1" dirty="0" smtClean="0">
                <a:solidFill>
                  <a:srgbClr val="0070C0"/>
                </a:solidFill>
                <a:latin typeface="Arial Narrow"/>
              </a:rPr>
              <a:t>National Road Freight Task</a:t>
            </a:r>
          </a:p>
        </p:txBody>
      </p:sp>
      <p:pic>
        <p:nvPicPr>
          <p:cNvPr id="52" name="Picture 2" descr="http://floridacoalitionofrailpassengers.memberlodge.com/Resources/Pictures/74530_163_i-7_c_sm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75" y="4815915"/>
            <a:ext cx="887761" cy="88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458199" y="4993148"/>
            <a:ext cx="1570943" cy="7063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b="1" dirty="0" smtClean="0">
                <a:solidFill>
                  <a:srgbClr val="19191A"/>
                </a:solidFill>
                <a:latin typeface="Arial Narrow"/>
              </a:rPr>
              <a:t>rail </a:t>
            </a:r>
            <a:r>
              <a:rPr lang="en-AU" dirty="0" smtClean="0">
                <a:solidFill>
                  <a:srgbClr val="4D4D4F"/>
                </a:solidFill>
                <a:latin typeface="Arial Narrow"/>
              </a:rPr>
              <a:t> </a:t>
            </a:r>
            <a:br>
              <a:rPr lang="en-AU" dirty="0" smtClean="0">
                <a:solidFill>
                  <a:srgbClr val="4D4D4F"/>
                </a:solidFill>
                <a:latin typeface="Arial Narrow"/>
              </a:rPr>
            </a:br>
            <a:r>
              <a:rPr lang="en-AU" dirty="0" smtClean="0">
                <a:solidFill>
                  <a:srgbClr val="4D4D4F"/>
                </a:solidFill>
                <a:latin typeface="Arial Narrow"/>
              </a:rPr>
              <a:t>freight task</a:t>
            </a:r>
          </a:p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b="1" dirty="0" smtClean="0">
                <a:solidFill>
                  <a:srgbClr val="4D4D4F"/>
                </a:solidFill>
                <a:latin typeface="Arial Narrow"/>
              </a:rPr>
              <a:t>80% coal/iron ore</a:t>
            </a:r>
          </a:p>
        </p:txBody>
      </p:sp>
      <p:pic>
        <p:nvPicPr>
          <p:cNvPr id="5550" name="Picture 4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987">
            <a:off x="5427899" y="1367823"/>
            <a:ext cx="2080062" cy="200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8141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0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55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55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5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5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/>
      <p:bldP spid="11" grpId="0"/>
      <p:bldP spid="31" grpId="0" animBg="1"/>
      <p:bldP spid="32" grpId="0"/>
      <p:bldP spid="33" grpId="0"/>
      <p:bldP spid="64" grpId="0" animBg="1"/>
      <p:bldP spid="66" grpId="0"/>
      <p:bldP spid="51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5536" y="228788"/>
            <a:ext cx="7848104" cy="792113"/>
          </a:xfrm>
        </p:spPr>
        <p:txBody>
          <a:bodyPr/>
          <a:lstStyle/>
          <a:p>
            <a:r>
              <a:rPr lang="en-AU" sz="2400" dirty="0" smtClean="0"/>
              <a:t>NATIONAL SNAPSHOT Over $5k (ROAD FREIGHT 2011 - 2015)</a:t>
            </a:r>
            <a:endParaRPr lang="en-AU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734019"/>
              </p:ext>
            </p:extLst>
          </p:nvPr>
        </p:nvGraphicFramePr>
        <p:xfrm>
          <a:off x="323530" y="1340769"/>
          <a:ext cx="8424934" cy="5267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62"/>
                <a:gridCol w="1203562"/>
                <a:gridCol w="1203562"/>
                <a:gridCol w="1203562"/>
                <a:gridCol w="1203562"/>
                <a:gridCol w="1471020"/>
                <a:gridCol w="936104"/>
              </a:tblGrid>
              <a:tr h="918093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/>
                        <a:t>STATE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/>
                        <a:t>LOSSES</a:t>
                      </a:r>
                    </a:p>
                    <a:p>
                      <a:pPr algn="ctr"/>
                      <a:r>
                        <a:rPr lang="en-AU" sz="1600" b="1" dirty="0" smtClean="0"/>
                        <a:t>($)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/>
                        <a:t>LOSSES </a:t>
                      </a:r>
                    </a:p>
                    <a:p>
                      <a:pPr algn="ctr"/>
                      <a:r>
                        <a:rPr lang="en-AU" sz="1600" b="1" dirty="0" smtClean="0"/>
                        <a:t>Nos.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/>
                        <a:t>AVERAGE $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/>
                        <a:t>SVA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/>
                        <a:t>MULTIPLE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1" dirty="0" smtClean="0"/>
                        <a:t>STRIKE RATE Losses per insured items.</a:t>
                      </a:r>
                    </a:p>
                  </a:txBody>
                  <a:tcPr anchor="ctr"/>
                </a:tc>
              </a:tr>
              <a:tr h="567978"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QUEENSLAND</a:t>
                      </a:r>
                    </a:p>
                    <a:p>
                      <a:pPr algn="ctr"/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$144.05M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3379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$42,406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47.2%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53.1%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1:41.6</a:t>
                      </a:r>
                      <a:endParaRPr lang="en-AU" sz="1400" b="1" dirty="0"/>
                    </a:p>
                  </a:txBody>
                  <a:tcPr anchor="ctr"/>
                </a:tc>
              </a:tr>
              <a:tr h="538645"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SOUTH AUSTRALIA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$42.78M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1452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$29,462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46.1%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53.9%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1:41.3</a:t>
                      </a:r>
                      <a:endParaRPr lang="en-AU" sz="1400" b="1" dirty="0"/>
                    </a:p>
                  </a:txBody>
                  <a:tcPr anchor="ctr"/>
                </a:tc>
              </a:tr>
              <a:tr h="538645"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VICTORIA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$84.65M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3158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$26,806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35.1%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rgbClr val="FF0000"/>
                          </a:solidFill>
                        </a:rPr>
                        <a:t>64.9%</a:t>
                      </a:r>
                      <a:endParaRPr lang="en-AU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rgbClr val="FF0000"/>
                          </a:solidFill>
                        </a:rPr>
                        <a:t>1:30.7</a:t>
                      </a:r>
                      <a:endParaRPr lang="en-AU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38645"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TASMANIA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$11.6M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399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$29,212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56.9%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43.1%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1:56.5</a:t>
                      </a:r>
                      <a:endParaRPr lang="en-AU" sz="1400" b="1" dirty="0"/>
                    </a:p>
                  </a:txBody>
                  <a:tcPr anchor="ctr"/>
                </a:tc>
              </a:tr>
              <a:tr h="538645"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NORTHERN TERRITORY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$12.44M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265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rgbClr val="FF0000"/>
                          </a:solidFill>
                        </a:rPr>
                        <a:t>$46,974</a:t>
                      </a:r>
                      <a:endParaRPr lang="en-AU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rgbClr val="FF0000"/>
                          </a:solidFill>
                        </a:rPr>
                        <a:t>66.4%</a:t>
                      </a:r>
                      <a:endParaRPr lang="en-AU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33.6%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1:65.7</a:t>
                      </a:r>
                      <a:endParaRPr lang="en-AU" sz="1400" b="1" dirty="0"/>
                    </a:p>
                  </a:txBody>
                  <a:tcPr anchor="ctr"/>
                </a:tc>
              </a:tr>
              <a:tr h="538645"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WESTERN AUSTRALIA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$85.9M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2089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$41,134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55.7%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44.3%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1:47.6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38645"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NEW SOUTH WALES</a:t>
                      </a:r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$101.8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3188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$31,878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37.8%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62.2%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>
                          <a:solidFill>
                            <a:schemeClr val="tx1"/>
                          </a:solidFill>
                        </a:rPr>
                        <a:t>1:37.4</a:t>
                      </a:r>
                      <a:endParaRPr lang="en-AU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38645">
                <a:tc>
                  <a:txBody>
                    <a:bodyPr/>
                    <a:lstStyle/>
                    <a:p>
                      <a:pPr algn="ctr"/>
                      <a:endParaRPr lang="en-A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>
                          <a:solidFill>
                            <a:schemeClr val="tx1"/>
                          </a:solidFill>
                        </a:rPr>
                        <a:t>$483.22M</a:t>
                      </a:r>
                      <a:endParaRPr lang="en-A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>
                          <a:solidFill>
                            <a:schemeClr val="tx1"/>
                          </a:solidFill>
                        </a:rPr>
                        <a:t>13,930</a:t>
                      </a:r>
                      <a:endParaRPr lang="en-A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>
                          <a:solidFill>
                            <a:schemeClr val="tx1"/>
                          </a:solidFill>
                        </a:rPr>
                        <a:t>$34,689</a:t>
                      </a:r>
                      <a:endParaRPr lang="en-A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>
                          <a:solidFill>
                            <a:schemeClr val="tx1"/>
                          </a:solidFill>
                        </a:rPr>
                        <a:t>44.1%</a:t>
                      </a:r>
                      <a:endParaRPr lang="en-A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>
                          <a:solidFill>
                            <a:schemeClr val="tx1"/>
                          </a:solidFill>
                        </a:rPr>
                        <a:t>55.9%</a:t>
                      </a:r>
                      <a:endParaRPr lang="en-A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 smtClean="0">
                          <a:solidFill>
                            <a:schemeClr val="tx1"/>
                          </a:solidFill>
                        </a:rPr>
                        <a:t>1:40</a:t>
                      </a:r>
                      <a:endParaRPr lang="en-A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32" y="116632"/>
            <a:ext cx="1528178" cy="4375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786024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Crash Australia 2016</a:t>
            </a:r>
          </a:p>
          <a:p>
            <a:pPr lvl="1"/>
            <a:r>
              <a:rPr lang="en-AU" sz="1800" b="1" dirty="0" smtClean="0"/>
              <a:t> Summary of findings  </a:t>
            </a:r>
            <a:r>
              <a:rPr lang="en-AU" b="1" dirty="0" smtClean="0"/>
              <a:t>(sva’s : 44.1%)</a:t>
            </a:r>
            <a:endParaRPr lang="en-AU" b="1" dirty="0"/>
          </a:p>
        </p:txBody>
      </p:sp>
      <p:sp>
        <p:nvSpPr>
          <p:cNvPr id="3" name="Rectangle 2"/>
          <p:cNvSpPr/>
          <p:nvPr/>
        </p:nvSpPr>
        <p:spPr>
          <a:xfrm>
            <a:off x="465290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3482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1674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49866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78058" y="4575632"/>
            <a:ext cx="1298398" cy="9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199" y="5367721"/>
            <a:ext cx="950581" cy="5493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inappropriate</a:t>
            </a:r>
            <a:br>
              <a:rPr lang="en-AU" sz="1400" b="1" dirty="0" smtClean="0">
                <a:solidFill>
                  <a:srgbClr val="19191A"/>
                </a:solidFill>
                <a:latin typeface="Arial Narrow"/>
              </a:rPr>
            </a:b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speed </a:t>
            </a: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for</a:t>
            </a:r>
            <a:br>
              <a:rPr lang="en-AU" sz="1400" dirty="0" smtClean="0">
                <a:solidFill>
                  <a:srgbClr val="4D4D4F"/>
                </a:solidFill>
                <a:latin typeface="Arial Narrow"/>
              </a:rPr>
            </a:b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the conditions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1361" y="5367721"/>
            <a:ext cx="982641" cy="5493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Fatigue related</a:t>
            </a:r>
            <a:br>
              <a:rPr lang="en-AU" sz="1400" dirty="0" smtClean="0">
                <a:solidFill>
                  <a:srgbClr val="4D4D4F"/>
                </a:solidFill>
                <a:latin typeface="Arial Narrow"/>
              </a:rPr>
            </a:b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truck crashes.</a:t>
            </a:r>
            <a:br>
              <a:rPr lang="en-AU" sz="1400" dirty="0" smtClean="0">
                <a:solidFill>
                  <a:srgbClr val="4D4D4F"/>
                </a:solidFill>
                <a:latin typeface="Arial Narrow"/>
              </a:rPr>
            </a:b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5201" y="5367721"/>
            <a:ext cx="1114088" cy="5493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Non-impact fire</a:t>
            </a:r>
            <a:br>
              <a:rPr lang="en-AU" sz="1400" dirty="0" smtClean="0">
                <a:solidFill>
                  <a:srgbClr val="4D4D4F"/>
                </a:solidFill>
                <a:latin typeface="Arial Narrow"/>
              </a:rPr>
            </a:b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losses. </a:t>
            </a: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Remains</a:t>
            </a:r>
            <a:r>
              <a:rPr lang="en-AU" sz="1400" b="1" dirty="0">
                <a:solidFill>
                  <a:srgbClr val="19191A"/>
                </a:solidFill>
                <a:latin typeface="Arial Narrow"/>
              </a:rPr>
              <a:t/>
            </a:r>
            <a:br>
              <a:rPr lang="en-AU" sz="1400" b="1" dirty="0">
                <a:solidFill>
                  <a:srgbClr val="19191A"/>
                </a:solidFill>
                <a:latin typeface="Arial Narrow"/>
              </a:rPr>
            </a:br>
            <a:r>
              <a:rPr lang="en-AU" sz="1400" b="1" dirty="0">
                <a:solidFill>
                  <a:srgbClr val="19191A"/>
                </a:solidFill>
                <a:latin typeface="Arial Narrow"/>
              </a:rPr>
              <a:t>a </a:t>
            </a: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concern</a:t>
            </a: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9743" y="5367721"/>
            <a:ext cx="1568521" cy="549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of the time the</a:t>
            </a:r>
            <a:br>
              <a:rPr lang="en-AU" sz="1400" dirty="0" smtClean="0">
                <a:solidFill>
                  <a:srgbClr val="4D4D4F"/>
                </a:solidFill>
                <a:latin typeface="Arial Narrow"/>
              </a:rPr>
            </a:br>
            <a:r>
              <a:rPr lang="en-AU" sz="1400" b="1" dirty="0">
                <a:solidFill>
                  <a:srgbClr val="19191A"/>
                </a:solidFill>
                <a:latin typeface="Arial Narrow"/>
              </a:rPr>
              <a:t>heavy vehicle</a:t>
            </a:r>
            <a:br>
              <a:rPr lang="en-AU" sz="1400" b="1" dirty="0">
                <a:solidFill>
                  <a:srgbClr val="19191A"/>
                </a:solidFill>
                <a:latin typeface="Arial Narrow"/>
              </a:rPr>
            </a:b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rolled whilst tipping</a:t>
            </a:r>
            <a:endParaRPr lang="en-AU" sz="1400" dirty="0" smtClean="0">
              <a:solidFill>
                <a:srgbClr val="4D4D4F"/>
              </a:solidFill>
              <a:latin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2149" y="5375166"/>
            <a:ext cx="1543858" cy="9156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dirty="0" smtClean="0">
                <a:solidFill>
                  <a:srgbClr val="4D4D4F"/>
                </a:solidFill>
                <a:latin typeface="Arial Narrow"/>
              </a:rPr>
              <a:t>Attributed to mechanical failure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>
                <a:solidFill>
                  <a:srgbClr val="19191A"/>
                </a:solidFill>
                <a:latin typeface="Arial Narrow"/>
              </a:rPr>
              <a:t>(</a:t>
            </a: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Inc.)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TYRE FAILURE</a:t>
            </a:r>
          </a:p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400" b="1" dirty="0" smtClean="0">
                <a:solidFill>
                  <a:srgbClr val="19191A"/>
                </a:solidFill>
                <a:latin typeface="Arial Narrow"/>
              </a:rPr>
              <a:t>&amp; FIRE</a:t>
            </a:r>
            <a:endParaRPr lang="en-AU" sz="1400" b="1" dirty="0">
              <a:solidFill>
                <a:srgbClr val="19191A"/>
              </a:solidFill>
              <a:latin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286" y="4782029"/>
            <a:ext cx="1072409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14.4%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11477" y="4782029"/>
            <a:ext cx="862416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7.4%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1039" y="4782029"/>
            <a:ext cx="862416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5.9%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08637" y="4782029"/>
            <a:ext cx="862416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7.3%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96050" y="4782029"/>
            <a:ext cx="862416" cy="4708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00874A"/>
                </a:solidFill>
                <a:latin typeface="Arial Narrow"/>
              </a:rPr>
              <a:t>7.2%</a:t>
            </a:r>
            <a:endParaRPr lang="en-AU" sz="3600" b="1" dirty="0">
              <a:solidFill>
                <a:srgbClr val="00874A"/>
              </a:solidFill>
              <a:latin typeface="Arial Narrow"/>
            </a:endParaRPr>
          </a:p>
        </p:txBody>
      </p:sp>
      <p:grpSp>
        <p:nvGrpSpPr>
          <p:cNvPr id="18" name="Group 4"/>
          <p:cNvGrpSpPr>
            <a:grpSpLocks noChangeAspect="1"/>
          </p:cNvGrpSpPr>
          <p:nvPr/>
        </p:nvGrpSpPr>
        <p:grpSpPr bwMode="auto">
          <a:xfrm>
            <a:off x="800165" y="3676700"/>
            <a:ext cx="760412" cy="760412"/>
            <a:chOff x="2598" y="1878"/>
            <a:chExt cx="562" cy="562"/>
          </a:xfrm>
          <a:solidFill>
            <a:schemeClr val="tx2"/>
          </a:solidFill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2681" y="1961"/>
              <a:ext cx="395" cy="199"/>
            </a:xfrm>
            <a:custGeom>
              <a:avLst/>
              <a:gdLst>
                <a:gd name="T0" fmla="*/ 14 w 165"/>
                <a:gd name="T1" fmla="*/ 82 h 83"/>
                <a:gd name="T2" fmla="*/ 82 w 165"/>
                <a:gd name="T3" fmla="*/ 14 h 83"/>
                <a:gd name="T4" fmla="*/ 151 w 165"/>
                <a:gd name="T5" fmla="*/ 82 h 83"/>
                <a:gd name="T6" fmla="*/ 151 w 165"/>
                <a:gd name="T7" fmla="*/ 83 h 83"/>
                <a:gd name="T8" fmla="*/ 165 w 165"/>
                <a:gd name="T9" fmla="*/ 83 h 83"/>
                <a:gd name="T10" fmla="*/ 165 w 165"/>
                <a:gd name="T11" fmla="*/ 82 h 83"/>
                <a:gd name="T12" fmla="*/ 82 w 165"/>
                <a:gd name="T13" fmla="*/ 0 h 83"/>
                <a:gd name="T14" fmla="*/ 0 w 165"/>
                <a:gd name="T15" fmla="*/ 82 h 83"/>
                <a:gd name="T16" fmla="*/ 0 w 165"/>
                <a:gd name="T17" fmla="*/ 83 h 83"/>
                <a:gd name="T18" fmla="*/ 14 w 165"/>
                <a:gd name="T19" fmla="*/ 83 h 83"/>
                <a:gd name="T20" fmla="*/ 14 w 165"/>
                <a:gd name="T21" fmla="*/ 8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5" h="83">
                  <a:moveTo>
                    <a:pt x="14" y="82"/>
                  </a:moveTo>
                  <a:cubicBezTo>
                    <a:pt x="14" y="45"/>
                    <a:pt x="44" y="14"/>
                    <a:pt x="82" y="14"/>
                  </a:cubicBezTo>
                  <a:cubicBezTo>
                    <a:pt x="120" y="14"/>
                    <a:pt x="151" y="45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65" y="83"/>
                    <a:pt x="165" y="83"/>
                    <a:pt x="165" y="83"/>
                  </a:cubicBezTo>
                  <a:cubicBezTo>
                    <a:pt x="165" y="83"/>
                    <a:pt x="165" y="83"/>
                    <a:pt x="165" y="82"/>
                  </a:cubicBezTo>
                  <a:cubicBezTo>
                    <a:pt x="165" y="37"/>
                    <a:pt x="128" y="0"/>
                    <a:pt x="82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4" y="83"/>
                    <a:pt x="14" y="83"/>
                    <a:pt x="14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2811" y="2095"/>
              <a:ext cx="160" cy="209"/>
            </a:xfrm>
            <a:custGeom>
              <a:avLst/>
              <a:gdLst>
                <a:gd name="T0" fmla="*/ 67 w 67"/>
                <a:gd name="T1" fmla="*/ 0 h 87"/>
                <a:gd name="T2" fmla="*/ 33 w 67"/>
                <a:gd name="T3" fmla="*/ 32 h 87"/>
                <a:gd name="T4" fmla="*/ 28 w 67"/>
                <a:gd name="T5" fmla="*/ 31 h 87"/>
                <a:gd name="T6" fmla="*/ 0 w 67"/>
                <a:gd name="T7" fmla="*/ 59 h 87"/>
                <a:gd name="T8" fmla="*/ 28 w 67"/>
                <a:gd name="T9" fmla="*/ 87 h 87"/>
                <a:gd name="T10" fmla="*/ 56 w 67"/>
                <a:gd name="T11" fmla="*/ 59 h 87"/>
                <a:gd name="T12" fmla="*/ 53 w 67"/>
                <a:gd name="T13" fmla="*/ 46 h 87"/>
                <a:gd name="T14" fmla="*/ 67 w 67"/>
                <a:gd name="T15" fmla="*/ 0 h 87"/>
                <a:gd name="T16" fmla="*/ 28 w 67"/>
                <a:gd name="T17" fmla="*/ 73 h 87"/>
                <a:gd name="T18" fmla="*/ 14 w 67"/>
                <a:gd name="T19" fmla="*/ 59 h 87"/>
                <a:gd name="T20" fmla="*/ 28 w 67"/>
                <a:gd name="T21" fmla="*/ 45 h 87"/>
                <a:gd name="T22" fmla="*/ 42 w 67"/>
                <a:gd name="T23" fmla="*/ 59 h 87"/>
                <a:gd name="T24" fmla="*/ 28 w 67"/>
                <a:gd name="T25" fmla="*/ 7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87">
                  <a:moveTo>
                    <a:pt x="67" y="0"/>
                  </a:moveTo>
                  <a:cubicBezTo>
                    <a:pt x="33" y="32"/>
                    <a:pt x="33" y="32"/>
                    <a:pt x="33" y="32"/>
                  </a:cubicBezTo>
                  <a:cubicBezTo>
                    <a:pt x="31" y="31"/>
                    <a:pt x="30" y="31"/>
                    <a:pt x="28" y="31"/>
                  </a:cubicBezTo>
                  <a:cubicBezTo>
                    <a:pt x="13" y="31"/>
                    <a:pt x="0" y="44"/>
                    <a:pt x="0" y="59"/>
                  </a:cubicBezTo>
                  <a:cubicBezTo>
                    <a:pt x="0" y="75"/>
                    <a:pt x="13" y="87"/>
                    <a:pt x="28" y="87"/>
                  </a:cubicBezTo>
                  <a:cubicBezTo>
                    <a:pt x="44" y="87"/>
                    <a:pt x="56" y="75"/>
                    <a:pt x="56" y="59"/>
                  </a:cubicBezTo>
                  <a:cubicBezTo>
                    <a:pt x="56" y="55"/>
                    <a:pt x="55" y="50"/>
                    <a:pt x="53" y="46"/>
                  </a:cubicBezTo>
                  <a:lnTo>
                    <a:pt x="67" y="0"/>
                  </a:lnTo>
                  <a:close/>
                  <a:moveTo>
                    <a:pt x="28" y="73"/>
                  </a:moveTo>
                  <a:cubicBezTo>
                    <a:pt x="21" y="73"/>
                    <a:pt x="14" y="67"/>
                    <a:pt x="14" y="59"/>
                  </a:cubicBezTo>
                  <a:cubicBezTo>
                    <a:pt x="14" y="52"/>
                    <a:pt x="21" y="45"/>
                    <a:pt x="28" y="45"/>
                  </a:cubicBezTo>
                  <a:cubicBezTo>
                    <a:pt x="36" y="45"/>
                    <a:pt x="42" y="52"/>
                    <a:pt x="42" y="59"/>
                  </a:cubicBezTo>
                  <a:cubicBezTo>
                    <a:pt x="42" y="67"/>
                    <a:pt x="36" y="73"/>
                    <a:pt x="28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2598" y="1878"/>
              <a:ext cx="562" cy="562"/>
            </a:xfrm>
            <a:custGeom>
              <a:avLst/>
              <a:gdLst>
                <a:gd name="T0" fmla="*/ 118 w 235"/>
                <a:gd name="T1" fmla="*/ 0 h 235"/>
                <a:gd name="T2" fmla="*/ 0 w 235"/>
                <a:gd name="T3" fmla="*/ 117 h 235"/>
                <a:gd name="T4" fmla="*/ 118 w 235"/>
                <a:gd name="T5" fmla="*/ 235 h 235"/>
                <a:gd name="T6" fmla="*/ 235 w 235"/>
                <a:gd name="T7" fmla="*/ 117 h 235"/>
                <a:gd name="T8" fmla="*/ 118 w 235"/>
                <a:gd name="T9" fmla="*/ 0 h 235"/>
                <a:gd name="T10" fmla="*/ 118 w 235"/>
                <a:gd name="T11" fmla="*/ 221 h 235"/>
                <a:gd name="T12" fmla="*/ 14 w 235"/>
                <a:gd name="T13" fmla="*/ 117 h 235"/>
                <a:gd name="T14" fmla="*/ 118 w 235"/>
                <a:gd name="T15" fmla="*/ 14 h 235"/>
                <a:gd name="T16" fmla="*/ 221 w 235"/>
                <a:gd name="T17" fmla="*/ 117 h 235"/>
                <a:gd name="T18" fmla="*/ 118 w 235"/>
                <a:gd name="T19" fmla="*/ 22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5">
                  <a:moveTo>
                    <a:pt x="118" y="0"/>
                  </a:moveTo>
                  <a:cubicBezTo>
                    <a:pt x="53" y="0"/>
                    <a:pt x="0" y="52"/>
                    <a:pt x="0" y="117"/>
                  </a:cubicBezTo>
                  <a:cubicBezTo>
                    <a:pt x="0" y="182"/>
                    <a:pt x="53" y="235"/>
                    <a:pt x="118" y="235"/>
                  </a:cubicBezTo>
                  <a:cubicBezTo>
                    <a:pt x="183" y="235"/>
                    <a:pt x="235" y="182"/>
                    <a:pt x="235" y="117"/>
                  </a:cubicBezTo>
                  <a:cubicBezTo>
                    <a:pt x="235" y="52"/>
                    <a:pt x="183" y="0"/>
                    <a:pt x="118" y="0"/>
                  </a:cubicBezTo>
                  <a:close/>
                  <a:moveTo>
                    <a:pt x="118" y="221"/>
                  </a:moveTo>
                  <a:cubicBezTo>
                    <a:pt x="60" y="221"/>
                    <a:pt x="14" y="174"/>
                    <a:pt x="14" y="117"/>
                  </a:cubicBezTo>
                  <a:cubicBezTo>
                    <a:pt x="14" y="60"/>
                    <a:pt x="60" y="14"/>
                    <a:pt x="118" y="14"/>
                  </a:cubicBezTo>
                  <a:cubicBezTo>
                    <a:pt x="175" y="14"/>
                    <a:pt x="221" y="60"/>
                    <a:pt x="221" y="117"/>
                  </a:cubicBezTo>
                  <a:cubicBezTo>
                    <a:pt x="221" y="174"/>
                    <a:pt x="175" y="221"/>
                    <a:pt x="118" y="2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23" name="Group 10"/>
          <p:cNvGrpSpPr>
            <a:grpSpLocks noChangeAspect="1"/>
          </p:cNvGrpSpPr>
          <p:nvPr/>
        </p:nvGrpSpPr>
        <p:grpSpPr bwMode="auto">
          <a:xfrm>
            <a:off x="2491327" y="3634154"/>
            <a:ext cx="859353" cy="802958"/>
            <a:chOff x="2595" y="1860"/>
            <a:chExt cx="640" cy="598"/>
          </a:xfrm>
          <a:solidFill>
            <a:schemeClr val="accent1"/>
          </a:solidFill>
        </p:grpSpPr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2595" y="1860"/>
              <a:ext cx="640" cy="598"/>
            </a:xfrm>
            <a:custGeom>
              <a:avLst/>
              <a:gdLst>
                <a:gd name="T0" fmla="*/ 199 w 268"/>
                <a:gd name="T1" fmla="*/ 21 h 250"/>
                <a:gd name="T2" fmla="*/ 127 w 268"/>
                <a:gd name="T3" fmla="*/ 0 h 250"/>
                <a:gd name="T4" fmla="*/ 57 w 268"/>
                <a:gd name="T5" fmla="*/ 20 h 250"/>
                <a:gd name="T6" fmla="*/ 31 w 268"/>
                <a:gd name="T7" fmla="*/ 94 h 250"/>
                <a:gd name="T8" fmla="*/ 29 w 268"/>
                <a:gd name="T9" fmla="*/ 111 h 250"/>
                <a:gd name="T10" fmla="*/ 4 w 268"/>
                <a:gd name="T11" fmla="*/ 141 h 250"/>
                <a:gd name="T12" fmla="*/ 3 w 268"/>
                <a:gd name="T13" fmla="*/ 143 h 250"/>
                <a:gd name="T14" fmla="*/ 4 w 268"/>
                <a:gd name="T15" fmla="*/ 156 h 250"/>
                <a:gd name="T16" fmla="*/ 15 w 268"/>
                <a:gd name="T17" fmla="*/ 162 h 250"/>
                <a:gd name="T18" fmla="*/ 27 w 268"/>
                <a:gd name="T19" fmla="*/ 165 h 250"/>
                <a:gd name="T20" fmla="*/ 32 w 268"/>
                <a:gd name="T21" fmla="*/ 181 h 250"/>
                <a:gd name="T22" fmla="*/ 31 w 268"/>
                <a:gd name="T23" fmla="*/ 201 h 250"/>
                <a:gd name="T24" fmla="*/ 36 w 268"/>
                <a:gd name="T25" fmla="*/ 230 h 250"/>
                <a:gd name="T26" fmla="*/ 38 w 268"/>
                <a:gd name="T27" fmla="*/ 231 h 250"/>
                <a:gd name="T28" fmla="*/ 38 w 268"/>
                <a:gd name="T29" fmla="*/ 231 h 250"/>
                <a:gd name="T30" fmla="*/ 56 w 268"/>
                <a:gd name="T31" fmla="*/ 234 h 250"/>
                <a:gd name="T32" fmla="*/ 90 w 268"/>
                <a:gd name="T33" fmla="*/ 230 h 250"/>
                <a:gd name="T34" fmla="*/ 94 w 268"/>
                <a:gd name="T35" fmla="*/ 250 h 250"/>
                <a:gd name="T36" fmla="*/ 109 w 268"/>
                <a:gd name="T37" fmla="*/ 250 h 250"/>
                <a:gd name="T38" fmla="*/ 99 w 268"/>
                <a:gd name="T39" fmla="*/ 217 h 250"/>
                <a:gd name="T40" fmla="*/ 93 w 268"/>
                <a:gd name="T41" fmla="*/ 215 h 250"/>
                <a:gd name="T42" fmla="*/ 56 w 268"/>
                <a:gd name="T43" fmla="*/ 220 h 250"/>
                <a:gd name="T44" fmla="*/ 45 w 268"/>
                <a:gd name="T45" fmla="*/ 218 h 250"/>
                <a:gd name="T46" fmla="*/ 44 w 268"/>
                <a:gd name="T47" fmla="*/ 218 h 250"/>
                <a:gd name="T48" fmla="*/ 44 w 268"/>
                <a:gd name="T49" fmla="*/ 205 h 250"/>
                <a:gd name="T50" fmla="*/ 44 w 268"/>
                <a:gd name="T51" fmla="*/ 204 h 250"/>
                <a:gd name="T52" fmla="*/ 46 w 268"/>
                <a:gd name="T53" fmla="*/ 189 h 250"/>
                <a:gd name="T54" fmla="*/ 60 w 268"/>
                <a:gd name="T55" fmla="*/ 189 h 250"/>
                <a:gd name="T56" fmla="*/ 61 w 268"/>
                <a:gd name="T57" fmla="*/ 189 h 250"/>
                <a:gd name="T58" fmla="*/ 68 w 268"/>
                <a:gd name="T59" fmla="*/ 182 h 250"/>
                <a:gd name="T60" fmla="*/ 61 w 268"/>
                <a:gd name="T61" fmla="*/ 175 h 250"/>
                <a:gd name="T62" fmla="*/ 45 w 268"/>
                <a:gd name="T63" fmla="*/ 175 h 250"/>
                <a:gd name="T64" fmla="*/ 38 w 268"/>
                <a:gd name="T65" fmla="*/ 155 h 250"/>
                <a:gd name="T66" fmla="*/ 33 w 268"/>
                <a:gd name="T67" fmla="*/ 152 h 250"/>
                <a:gd name="T68" fmla="*/ 18 w 268"/>
                <a:gd name="T69" fmla="*/ 148 h 250"/>
                <a:gd name="T70" fmla="*/ 17 w 268"/>
                <a:gd name="T71" fmla="*/ 148 h 250"/>
                <a:gd name="T72" fmla="*/ 16 w 268"/>
                <a:gd name="T73" fmla="*/ 148 h 250"/>
                <a:gd name="T74" fmla="*/ 40 w 268"/>
                <a:gd name="T75" fmla="*/ 120 h 250"/>
                <a:gd name="T76" fmla="*/ 41 w 268"/>
                <a:gd name="T77" fmla="*/ 119 h 250"/>
                <a:gd name="T78" fmla="*/ 45 w 268"/>
                <a:gd name="T79" fmla="*/ 93 h 250"/>
                <a:gd name="T80" fmla="*/ 45 w 268"/>
                <a:gd name="T81" fmla="*/ 92 h 250"/>
                <a:gd name="T82" fmla="*/ 64 w 268"/>
                <a:gd name="T83" fmla="*/ 32 h 250"/>
                <a:gd name="T84" fmla="*/ 127 w 268"/>
                <a:gd name="T85" fmla="*/ 14 h 250"/>
                <a:gd name="T86" fmla="*/ 191 w 268"/>
                <a:gd name="T87" fmla="*/ 32 h 250"/>
                <a:gd name="T88" fmla="*/ 211 w 268"/>
                <a:gd name="T89" fmla="*/ 144 h 250"/>
                <a:gd name="T90" fmla="*/ 189 w 268"/>
                <a:gd name="T91" fmla="*/ 197 h 250"/>
                <a:gd name="T92" fmla="*/ 189 w 268"/>
                <a:gd name="T93" fmla="*/ 198 h 250"/>
                <a:gd name="T94" fmla="*/ 193 w 268"/>
                <a:gd name="T95" fmla="*/ 250 h 250"/>
                <a:gd name="T96" fmla="*/ 207 w 268"/>
                <a:gd name="T97" fmla="*/ 250 h 250"/>
                <a:gd name="T98" fmla="*/ 203 w 268"/>
                <a:gd name="T99" fmla="*/ 199 h 250"/>
                <a:gd name="T100" fmla="*/ 222 w 268"/>
                <a:gd name="T101" fmla="*/ 152 h 250"/>
                <a:gd name="T102" fmla="*/ 223 w 268"/>
                <a:gd name="T103" fmla="*/ 152 h 250"/>
                <a:gd name="T104" fmla="*/ 199 w 268"/>
                <a:gd name="T105" fmla="*/ 2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8" h="250">
                  <a:moveTo>
                    <a:pt x="199" y="21"/>
                  </a:moveTo>
                  <a:cubicBezTo>
                    <a:pt x="198" y="20"/>
                    <a:pt x="169" y="0"/>
                    <a:pt x="127" y="0"/>
                  </a:cubicBezTo>
                  <a:cubicBezTo>
                    <a:pt x="103" y="0"/>
                    <a:pt x="79" y="7"/>
                    <a:pt x="57" y="20"/>
                  </a:cubicBezTo>
                  <a:cubicBezTo>
                    <a:pt x="56" y="20"/>
                    <a:pt x="20" y="40"/>
                    <a:pt x="31" y="94"/>
                  </a:cubicBezTo>
                  <a:cubicBezTo>
                    <a:pt x="31" y="101"/>
                    <a:pt x="30" y="109"/>
                    <a:pt x="29" y="111"/>
                  </a:cubicBezTo>
                  <a:cubicBezTo>
                    <a:pt x="4" y="141"/>
                    <a:pt x="4" y="141"/>
                    <a:pt x="4" y="141"/>
                  </a:cubicBezTo>
                  <a:cubicBezTo>
                    <a:pt x="4" y="142"/>
                    <a:pt x="3" y="142"/>
                    <a:pt x="3" y="143"/>
                  </a:cubicBezTo>
                  <a:cubicBezTo>
                    <a:pt x="2" y="144"/>
                    <a:pt x="0" y="150"/>
                    <a:pt x="4" y="156"/>
                  </a:cubicBezTo>
                  <a:cubicBezTo>
                    <a:pt x="6" y="158"/>
                    <a:pt x="9" y="162"/>
                    <a:pt x="15" y="16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9" y="169"/>
                    <a:pt x="32" y="176"/>
                    <a:pt x="32" y="181"/>
                  </a:cubicBezTo>
                  <a:cubicBezTo>
                    <a:pt x="33" y="189"/>
                    <a:pt x="31" y="199"/>
                    <a:pt x="31" y="201"/>
                  </a:cubicBezTo>
                  <a:cubicBezTo>
                    <a:pt x="28" y="209"/>
                    <a:pt x="26" y="222"/>
                    <a:pt x="36" y="230"/>
                  </a:cubicBezTo>
                  <a:cubicBezTo>
                    <a:pt x="37" y="230"/>
                    <a:pt x="37" y="230"/>
                    <a:pt x="38" y="231"/>
                  </a:cubicBezTo>
                  <a:cubicBezTo>
                    <a:pt x="38" y="231"/>
                    <a:pt x="38" y="231"/>
                    <a:pt x="38" y="231"/>
                  </a:cubicBezTo>
                  <a:cubicBezTo>
                    <a:pt x="40" y="232"/>
                    <a:pt x="45" y="234"/>
                    <a:pt x="56" y="234"/>
                  </a:cubicBezTo>
                  <a:cubicBezTo>
                    <a:pt x="65" y="234"/>
                    <a:pt x="77" y="233"/>
                    <a:pt x="90" y="230"/>
                  </a:cubicBezTo>
                  <a:cubicBezTo>
                    <a:pt x="92" y="233"/>
                    <a:pt x="93" y="239"/>
                    <a:pt x="94" y="250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06" y="227"/>
                    <a:pt x="102" y="219"/>
                    <a:pt x="99" y="217"/>
                  </a:cubicBezTo>
                  <a:cubicBezTo>
                    <a:pt x="97" y="215"/>
                    <a:pt x="95" y="215"/>
                    <a:pt x="93" y="215"/>
                  </a:cubicBezTo>
                  <a:cubicBezTo>
                    <a:pt x="78" y="218"/>
                    <a:pt x="65" y="220"/>
                    <a:pt x="56" y="220"/>
                  </a:cubicBezTo>
                  <a:cubicBezTo>
                    <a:pt x="48" y="220"/>
                    <a:pt x="46" y="219"/>
                    <a:pt x="45" y="218"/>
                  </a:cubicBezTo>
                  <a:cubicBezTo>
                    <a:pt x="44" y="218"/>
                    <a:pt x="44" y="218"/>
                    <a:pt x="44" y="218"/>
                  </a:cubicBezTo>
                  <a:cubicBezTo>
                    <a:pt x="41" y="215"/>
                    <a:pt x="43" y="207"/>
                    <a:pt x="44" y="205"/>
                  </a:cubicBezTo>
                  <a:cubicBezTo>
                    <a:pt x="44" y="205"/>
                    <a:pt x="44" y="205"/>
                    <a:pt x="44" y="204"/>
                  </a:cubicBezTo>
                  <a:cubicBezTo>
                    <a:pt x="44" y="204"/>
                    <a:pt x="46" y="197"/>
                    <a:pt x="46" y="189"/>
                  </a:cubicBezTo>
                  <a:cubicBezTo>
                    <a:pt x="60" y="189"/>
                    <a:pt x="60" y="189"/>
                    <a:pt x="60" y="189"/>
                  </a:cubicBezTo>
                  <a:cubicBezTo>
                    <a:pt x="61" y="189"/>
                    <a:pt x="61" y="189"/>
                    <a:pt x="61" y="189"/>
                  </a:cubicBezTo>
                  <a:cubicBezTo>
                    <a:pt x="64" y="189"/>
                    <a:pt x="68" y="186"/>
                    <a:pt x="68" y="182"/>
                  </a:cubicBezTo>
                  <a:cubicBezTo>
                    <a:pt x="68" y="178"/>
                    <a:pt x="65" y="175"/>
                    <a:pt x="61" y="175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3" y="165"/>
                    <a:pt x="39" y="156"/>
                    <a:pt x="38" y="155"/>
                  </a:cubicBezTo>
                  <a:cubicBezTo>
                    <a:pt x="37" y="153"/>
                    <a:pt x="35" y="152"/>
                    <a:pt x="33" y="152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17" y="148"/>
                    <a:pt x="17" y="148"/>
                    <a:pt x="17" y="148"/>
                  </a:cubicBezTo>
                  <a:cubicBezTo>
                    <a:pt x="17" y="148"/>
                    <a:pt x="16" y="148"/>
                    <a:pt x="16" y="148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5" y="112"/>
                    <a:pt x="45" y="98"/>
                    <a:pt x="45" y="93"/>
                  </a:cubicBezTo>
                  <a:cubicBezTo>
                    <a:pt x="45" y="93"/>
                    <a:pt x="45" y="92"/>
                    <a:pt x="45" y="92"/>
                  </a:cubicBezTo>
                  <a:cubicBezTo>
                    <a:pt x="36" y="48"/>
                    <a:pt x="63" y="33"/>
                    <a:pt x="64" y="32"/>
                  </a:cubicBezTo>
                  <a:cubicBezTo>
                    <a:pt x="84" y="20"/>
                    <a:pt x="106" y="14"/>
                    <a:pt x="127" y="14"/>
                  </a:cubicBezTo>
                  <a:cubicBezTo>
                    <a:pt x="165" y="14"/>
                    <a:pt x="191" y="32"/>
                    <a:pt x="191" y="32"/>
                  </a:cubicBezTo>
                  <a:cubicBezTo>
                    <a:pt x="249" y="75"/>
                    <a:pt x="213" y="139"/>
                    <a:pt x="211" y="144"/>
                  </a:cubicBezTo>
                  <a:cubicBezTo>
                    <a:pt x="197" y="16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8" y="217"/>
                    <a:pt x="191" y="237"/>
                    <a:pt x="193" y="250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5" y="239"/>
                    <a:pt x="202" y="218"/>
                    <a:pt x="203" y="199"/>
                  </a:cubicBezTo>
                  <a:cubicBezTo>
                    <a:pt x="204" y="195"/>
                    <a:pt x="211" y="169"/>
                    <a:pt x="222" y="152"/>
                  </a:cubicBezTo>
                  <a:cubicBezTo>
                    <a:pt x="222" y="152"/>
                    <a:pt x="223" y="152"/>
                    <a:pt x="223" y="152"/>
                  </a:cubicBezTo>
                  <a:cubicBezTo>
                    <a:pt x="223" y="151"/>
                    <a:pt x="268" y="72"/>
                    <a:pt x="199" y="2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25" name="Freeform 12"/>
            <p:cNvSpPr>
              <a:spLocks noEditPoints="1"/>
            </p:cNvSpPr>
            <p:nvPr/>
          </p:nvSpPr>
          <p:spPr bwMode="auto">
            <a:xfrm>
              <a:off x="2798" y="2008"/>
              <a:ext cx="221" cy="87"/>
            </a:xfrm>
            <a:custGeom>
              <a:avLst/>
              <a:gdLst>
                <a:gd name="T0" fmla="*/ 0 w 193"/>
                <a:gd name="T1" fmla="*/ 67 h 76"/>
                <a:gd name="T2" fmla="*/ 38 w 193"/>
                <a:gd name="T3" fmla="*/ 14 h 76"/>
                <a:gd name="T4" fmla="*/ 38 w 193"/>
                <a:gd name="T5" fmla="*/ 14 h 76"/>
                <a:gd name="T6" fmla="*/ 5 w 193"/>
                <a:gd name="T7" fmla="*/ 14 h 76"/>
                <a:gd name="T8" fmla="*/ 5 w 193"/>
                <a:gd name="T9" fmla="*/ 0 h 76"/>
                <a:gd name="T10" fmla="*/ 60 w 193"/>
                <a:gd name="T11" fmla="*/ 0 h 76"/>
                <a:gd name="T12" fmla="*/ 60 w 193"/>
                <a:gd name="T13" fmla="*/ 9 h 76"/>
                <a:gd name="T14" fmla="*/ 24 w 193"/>
                <a:gd name="T15" fmla="*/ 62 h 76"/>
                <a:gd name="T16" fmla="*/ 24 w 193"/>
                <a:gd name="T17" fmla="*/ 62 h 76"/>
                <a:gd name="T18" fmla="*/ 60 w 193"/>
                <a:gd name="T19" fmla="*/ 62 h 76"/>
                <a:gd name="T20" fmla="*/ 60 w 193"/>
                <a:gd name="T21" fmla="*/ 76 h 76"/>
                <a:gd name="T22" fmla="*/ 0 w 193"/>
                <a:gd name="T23" fmla="*/ 76 h 76"/>
                <a:gd name="T24" fmla="*/ 0 w 193"/>
                <a:gd name="T25" fmla="*/ 67 h 76"/>
                <a:gd name="T26" fmla="*/ 67 w 193"/>
                <a:gd name="T27" fmla="*/ 67 h 76"/>
                <a:gd name="T28" fmla="*/ 103 w 193"/>
                <a:gd name="T29" fmla="*/ 14 h 76"/>
                <a:gd name="T30" fmla="*/ 103 w 193"/>
                <a:gd name="T31" fmla="*/ 14 h 76"/>
                <a:gd name="T32" fmla="*/ 69 w 193"/>
                <a:gd name="T33" fmla="*/ 14 h 76"/>
                <a:gd name="T34" fmla="*/ 69 w 193"/>
                <a:gd name="T35" fmla="*/ 0 h 76"/>
                <a:gd name="T36" fmla="*/ 127 w 193"/>
                <a:gd name="T37" fmla="*/ 0 h 76"/>
                <a:gd name="T38" fmla="*/ 127 w 193"/>
                <a:gd name="T39" fmla="*/ 9 h 76"/>
                <a:gd name="T40" fmla="*/ 91 w 193"/>
                <a:gd name="T41" fmla="*/ 62 h 76"/>
                <a:gd name="T42" fmla="*/ 91 w 193"/>
                <a:gd name="T43" fmla="*/ 62 h 76"/>
                <a:gd name="T44" fmla="*/ 127 w 193"/>
                <a:gd name="T45" fmla="*/ 62 h 76"/>
                <a:gd name="T46" fmla="*/ 127 w 193"/>
                <a:gd name="T47" fmla="*/ 76 h 76"/>
                <a:gd name="T48" fmla="*/ 67 w 193"/>
                <a:gd name="T49" fmla="*/ 76 h 76"/>
                <a:gd name="T50" fmla="*/ 67 w 193"/>
                <a:gd name="T51" fmla="*/ 67 h 76"/>
                <a:gd name="T52" fmla="*/ 134 w 193"/>
                <a:gd name="T53" fmla="*/ 67 h 76"/>
                <a:gd name="T54" fmla="*/ 170 w 193"/>
                <a:gd name="T55" fmla="*/ 14 h 76"/>
                <a:gd name="T56" fmla="*/ 170 w 193"/>
                <a:gd name="T57" fmla="*/ 14 h 76"/>
                <a:gd name="T58" fmla="*/ 136 w 193"/>
                <a:gd name="T59" fmla="*/ 14 h 76"/>
                <a:gd name="T60" fmla="*/ 136 w 193"/>
                <a:gd name="T61" fmla="*/ 0 h 76"/>
                <a:gd name="T62" fmla="*/ 193 w 193"/>
                <a:gd name="T63" fmla="*/ 0 h 76"/>
                <a:gd name="T64" fmla="*/ 193 w 193"/>
                <a:gd name="T65" fmla="*/ 9 h 76"/>
                <a:gd name="T66" fmla="*/ 158 w 193"/>
                <a:gd name="T67" fmla="*/ 62 h 76"/>
                <a:gd name="T68" fmla="*/ 158 w 193"/>
                <a:gd name="T69" fmla="*/ 62 h 76"/>
                <a:gd name="T70" fmla="*/ 193 w 193"/>
                <a:gd name="T71" fmla="*/ 62 h 76"/>
                <a:gd name="T72" fmla="*/ 193 w 193"/>
                <a:gd name="T73" fmla="*/ 76 h 76"/>
                <a:gd name="T74" fmla="*/ 134 w 193"/>
                <a:gd name="T75" fmla="*/ 76 h 76"/>
                <a:gd name="T76" fmla="*/ 134 w 193"/>
                <a:gd name="T77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3" h="76">
                  <a:moveTo>
                    <a:pt x="0" y="67"/>
                  </a:moveTo>
                  <a:lnTo>
                    <a:pt x="38" y="14"/>
                  </a:lnTo>
                  <a:lnTo>
                    <a:pt x="38" y="14"/>
                  </a:lnTo>
                  <a:lnTo>
                    <a:pt x="5" y="14"/>
                  </a:lnTo>
                  <a:lnTo>
                    <a:pt x="5" y="0"/>
                  </a:lnTo>
                  <a:lnTo>
                    <a:pt x="60" y="0"/>
                  </a:lnTo>
                  <a:lnTo>
                    <a:pt x="60" y="9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60" y="62"/>
                  </a:lnTo>
                  <a:lnTo>
                    <a:pt x="60" y="76"/>
                  </a:lnTo>
                  <a:lnTo>
                    <a:pt x="0" y="76"/>
                  </a:lnTo>
                  <a:lnTo>
                    <a:pt x="0" y="67"/>
                  </a:lnTo>
                  <a:close/>
                  <a:moveTo>
                    <a:pt x="67" y="67"/>
                  </a:moveTo>
                  <a:lnTo>
                    <a:pt x="103" y="14"/>
                  </a:lnTo>
                  <a:lnTo>
                    <a:pt x="103" y="14"/>
                  </a:lnTo>
                  <a:lnTo>
                    <a:pt x="69" y="14"/>
                  </a:lnTo>
                  <a:lnTo>
                    <a:pt x="69" y="0"/>
                  </a:lnTo>
                  <a:lnTo>
                    <a:pt x="127" y="0"/>
                  </a:lnTo>
                  <a:lnTo>
                    <a:pt x="127" y="9"/>
                  </a:lnTo>
                  <a:lnTo>
                    <a:pt x="91" y="62"/>
                  </a:lnTo>
                  <a:lnTo>
                    <a:pt x="91" y="62"/>
                  </a:lnTo>
                  <a:lnTo>
                    <a:pt x="127" y="62"/>
                  </a:lnTo>
                  <a:lnTo>
                    <a:pt x="127" y="76"/>
                  </a:lnTo>
                  <a:lnTo>
                    <a:pt x="67" y="76"/>
                  </a:lnTo>
                  <a:lnTo>
                    <a:pt x="67" y="67"/>
                  </a:lnTo>
                  <a:close/>
                  <a:moveTo>
                    <a:pt x="134" y="67"/>
                  </a:moveTo>
                  <a:lnTo>
                    <a:pt x="170" y="14"/>
                  </a:lnTo>
                  <a:lnTo>
                    <a:pt x="170" y="14"/>
                  </a:lnTo>
                  <a:lnTo>
                    <a:pt x="136" y="14"/>
                  </a:lnTo>
                  <a:lnTo>
                    <a:pt x="136" y="0"/>
                  </a:lnTo>
                  <a:lnTo>
                    <a:pt x="193" y="0"/>
                  </a:lnTo>
                  <a:lnTo>
                    <a:pt x="193" y="9"/>
                  </a:lnTo>
                  <a:lnTo>
                    <a:pt x="158" y="62"/>
                  </a:lnTo>
                  <a:lnTo>
                    <a:pt x="158" y="62"/>
                  </a:lnTo>
                  <a:lnTo>
                    <a:pt x="193" y="62"/>
                  </a:lnTo>
                  <a:lnTo>
                    <a:pt x="193" y="76"/>
                  </a:lnTo>
                  <a:lnTo>
                    <a:pt x="134" y="76"/>
                  </a:lnTo>
                  <a:lnTo>
                    <a:pt x="134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30" name="Group 21"/>
          <p:cNvGrpSpPr>
            <a:grpSpLocks noChangeAspect="1"/>
          </p:cNvGrpSpPr>
          <p:nvPr/>
        </p:nvGrpSpPr>
        <p:grpSpPr bwMode="auto">
          <a:xfrm>
            <a:off x="6004046" y="3616945"/>
            <a:ext cx="671255" cy="892175"/>
            <a:chOff x="2643" y="1843"/>
            <a:chExt cx="474" cy="630"/>
          </a:xfrm>
          <a:solidFill>
            <a:schemeClr val="tx2"/>
          </a:solidFill>
        </p:grpSpPr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2693" y="1843"/>
              <a:ext cx="374" cy="126"/>
            </a:xfrm>
            <a:custGeom>
              <a:avLst/>
              <a:gdLst>
                <a:gd name="T0" fmla="*/ 14 w 156"/>
                <a:gd name="T1" fmla="*/ 14 h 53"/>
                <a:gd name="T2" fmla="*/ 142 w 156"/>
                <a:gd name="T3" fmla="*/ 14 h 53"/>
                <a:gd name="T4" fmla="*/ 142 w 156"/>
                <a:gd name="T5" fmla="*/ 48 h 53"/>
                <a:gd name="T6" fmla="*/ 156 w 156"/>
                <a:gd name="T7" fmla="*/ 53 h 53"/>
                <a:gd name="T8" fmla="*/ 156 w 156"/>
                <a:gd name="T9" fmla="*/ 0 h 53"/>
                <a:gd name="T10" fmla="*/ 0 w 156"/>
                <a:gd name="T11" fmla="*/ 0 h 53"/>
                <a:gd name="T12" fmla="*/ 0 w 156"/>
                <a:gd name="T13" fmla="*/ 53 h 53"/>
                <a:gd name="T14" fmla="*/ 14 w 156"/>
                <a:gd name="T15" fmla="*/ 48 h 53"/>
                <a:gd name="T16" fmla="*/ 14 w 156"/>
                <a:gd name="T17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53">
                  <a:moveTo>
                    <a:pt x="14" y="14"/>
                  </a:moveTo>
                  <a:cubicBezTo>
                    <a:pt x="142" y="14"/>
                    <a:pt x="142" y="14"/>
                    <a:pt x="142" y="14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147" y="48"/>
                    <a:pt x="152" y="50"/>
                    <a:pt x="156" y="53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0"/>
                    <a:pt x="9" y="48"/>
                    <a:pt x="14" y="48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2787" y="2256"/>
              <a:ext cx="186" cy="28"/>
            </a:xfrm>
            <a:custGeom>
              <a:avLst/>
              <a:gdLst>
                <a:gd name="T0" fmla="*/ 72 w 78"/>
                <a:gd name="T1" fmla="*/ 12 h 12"/>
                <a:gd name="T2" fmla="*/ 6 w 78"/>
                <a:gd name="T3" fmla="*/ 12 h 12"/>
                <a:gd name="T4" fmla="*/ 0 w 78"/>
                <a:gd name="T5" fmla="*/ 6 h 12"/>
                <a:gd name="T6" fmla="*/ 6 w 78"/>
                <a:gd name="T7" fmla="*/ 0 h 12"/>
                <a:gd name="T8" fmla="*/ 72 w 78"/>
                <a:gd name="T9" fmla="*/ 0 h 12"/>
                <a:gd name="T10" fmla="*/ 78 w 78"/>
                <a:gd name="T11" fmla="*/ 6 h 12"/>
                <a:gd name="T12" fmla="*/ 72 w 7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2">
                  <a:moveTo>
                    <a:pt x="7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6" y="0"/>
                    <a:pt x="78" y="2"/>
                    <a:pt x="78" y="6"/>
                  </a:cubicBezTo>
                  <a:cubicBezTo>
                    <a:pt x="78" y="9"/>
                    <a:pt x="76" y="12"/>
                    <a:pt x="72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2643" y="1986"/>
              <a:ext cx="474" cy="296"/>
            </a:xfrm>
            <a:custGeom>
              <a:avLst/>
              <a:gdLst>
                <a:gd name="T0" fmla="*/ 192 w 198"/>
                <a:gd name="T1" fmla="*/ 40 h 124"/>
                <a:gd name="T2" fmla="*/ 178 w 198"/>
                <a:gd name="T3" fmla="*/ 40 h 124"/>
                <a:gd name="T4" fmla="*/ 178 w 198"/>
                <a:gd name="T5" fmla="*/ 15 h 124"/>
                <a:gd name="T6" fmla="*/ 163 w 198"/>
                <a:gd name="T7" fmla="*/ 0 h 124"/>
                <a:gd name="T8" fmla="*/ 36 w 198"/>
                <a:gd name="T9" fmla="*/ 0 h 124"/>
                <a:gd name="T10" fmla="*/ 21 w 198"/>
                <a:gd name="T11" fmla="*/ 15 h 124"/>
                <a:gd name="T12" fmla="*/ 21 w 198"/>
                <a:gd name="T13" fmla="*/ 40 h 124"/>
                <a:gd name="T14" fmla="*/ 6 w 198"/>
                <a:gd name="T15" fmla="*/ 40 h 124"/>
                <a:gd name="T16" fmla="*/ 0 w 198"/>
                <a:gd name="T17" fmla="*/ 46 h 124"/>
                <a:gd name="T18" fmla="*/ 0 w 198"/>
                <a:gd name="T19" fmla="*/ 82 h 124"/>
                <a:gd name="T20" fmla="*/ 6 w 198"/>
                <a:gd name="T21" fmla="*/ 88 h 124"/>
                <a:gd name="T22" fmla="*/ 21 w 198"/>
                <a:gd name="T23" fmla="*/ 88 h 124"/>
                <a:gd name="T24" fmla="*/ 21 w 198"/>
                <a:gd name="T25" fmla="*/ 124 h 124"/>
                <a:gd name="T26" fmla="*/ 35 w 198"/>
                <a:gd name="T27" fmla="*/ 124 h 124"/>
                <a:gd name="T28" fmla="*/ 35 w 198"/>
                <a:gd name="T29" fmla="*/ 90 h 124"/>
                <a:gd name="T30" fmla="*/ 164 w 198"/>
                <a:gd name="T31" fmla="*/ 90 h 124"/>
                <a:gd name="T32" fmla="*/ 164 w 198"/>
                <a:gd name="T33" fmla="*/ 124 h 124"/>
                <a:gd name="T34" fmla="*/ 178 w 198"/>
                <a:gd name="T35" fmla="*/ 124 h 124"/>
                <a:gd name="T36" fmla="*/ 178 w 198"/>
                <a:gd name="T37" fmla="*/ 88 h 124"/>
                <a:gd name="T38" fmla="*/ 192 w 198"/>
                <a:gd name="T39" fmla="*/ 88 h 124"/>
                <a:gd name="T40" fmla="*/ 198 w 198"/>
                <a:gd name="T41" fmla="*/ 82 h 124"/>
                <a:gd name="T42" fmla="*/ 198 w 198"/>
                <a:gd name="T43" fmla="*/ 46 h 124"/>
                <a:gd name="T44" fmla="*/ 192 w 198"/>
                <a:gd name="T45" fmla="*/ 40 h 124"/>
                <a:gd name="T46" fmla="*/ 36 w 198"/>
                <a:gd name="T47" fmla="*/ 14 h 124"/>
                <a:gd name="T48" fmla="*/ 163 w 198"/>
                <a:gd name="T49" fmla="*/ 14 h 124"/>
                <a:gd name="T50" fmla="*/ 164 w 198"/>
                <a:gd name="T51" fmla="*/ 15 h 124"/>
                <a:gd name="T52" fmla="*/ 164 w 198"/>
                <a:gd name="T53" fmla="*/ 23 h 124"/>
                <a:gd name="T54" fmla="*/ 35 w 198"/>
                <a:gd name="T55" fmla="*/ 23 h 124"/>
                <a:gd name="T56" fmla="*/ 35 w 198"/>
                <a:gd name="T57" fmla="*/ 15 h 124"/>
                <a:gd name="T58" fmla="*/ 36 w 198"/>
                <a:gd name="T59" fmla="*/ 14 h 124"/>
                <a:gd name="T60" fmla="*/ 12 w 198"/>
                <a:gd name="T61" fmla="*/ 76 h 124"/>
                <a:gd name="T62" fmla="*/ 12 w 198"/>
                <a:gd name="T63" fmla="*/ 52 h 124"/>
                <a:gd name="T64" fmla="*/ 21 w 198"/>
                <a:gd name="T65" fmla="*/ 52 h 124"/>
                <a:gd name="T66" fmla="*/ 21 w 198"/>
                <a:gd name="T67" fmla="*/ 76 h 124"/>
                <a:gd name="T68" fmla="*/ 12 w 198"/>
                <a:gd name="T69" fmla="*/ 76 h 124"/>
                <a:gd name="T70" fmla="*/ 35 w 198"/>
                <a:gd name="T71" fmla="*/ 76 h 124"/>
                <a:gd name="T72" fmla="*/ 35 w 198"/>
                <a:gd name="T73" fmla="*/ 37 h 124"/>
                <a:gd name="T74" fmla="*/ 164 w 198"/>
                <a:gd name="T75" fmla="*/ 37 h 124"/>
                <a:gd name="T76" fmla="*/ 164 w 198"/>
                <a:gd name="T77" fmla="*/ 76 h 124"/>
                <a:gd name="T78" fmla="*/ 35 w 198"/>
                <a:gd name="T79" fmla="*/ 76 h 124"/>
                <a:gd name="T80" fmla="*/ 186 w 198"/>
                <a:gd name="T81" fmla="*/ 76 h 124"/>
                <a:gd name="T82" fmla="*/ 178 w 198"/>
                <a:gd name="T83" fmla="*/ 76 h 124"/>
                <a:gd name="T84" fmla="*/ 178 w 198"/>
                <a:gd name="T85" fmla="*/ 52 h 124"/>
                <a:gd name="T86" fmla="*/ 186 w 198"/>
                <a:gd name="T87" fmla="*/ 52 h 124"/>
                <a:gd name="T88" fmla="*/ 186 w 198"/>
                <a:gd name="T89" fmla="*/ 7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124">
                  <a:moveTo>
                    <a:pt x="192" y="40"/>
                  </a:moveTo>
                  <a:cubicBezTo>
                    <a:pt x="178" y="40"/>
                    <a:pt x="178" y="40"/>
                    <a:pt x="178" y="40"/>
                  </a:cubicBezTo>
                  <a:cubicBezTo>
                    <a:pt x="178" y="15"/>
                    <a:pt x="178" y="15"/>
                    <a:pt x="178" y="15"/>
                  </a:cubicBezTo>
                  <a:cubicBezTo>
                    <a:pt x="178" y="7"/>
                    <a:pt x="171" y="0"/>
                    <a:pt x="16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8" y="0"/>
                    <a:pt x="21" y="7"/>
                    <a:pt x="21" y="1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3" y="40"/>
                    <a:pt x="0" y="43"/>
                    <a:pt x="0" y="4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5"/>
                    <a:pt x="3" y="88"/>
                    <a:pt x="6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124"/>
                    <a:pt x="21" y="124"/>
                    <a:pt x="21" y="124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4" y="124"/>
                    <a:pt x="164" y="124"/>
                    <a:pt x="164" y="124"/>
                  </a:cubicBezTo>
                  <a:cubicBezTo>
                    <a:pt x="178" y="124"/>
                    <a:pt x="178" y="124"/>
                    <a:pt x="178" y="124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6" y="88"/>
                    <a:pt x="198" y="85"/>
                    <a:pt x="198" y="82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8" y="43"/>
                    <a:pt x="196" y="40"/>
                    <a:pt x="192" y="40"/>
                  </a:cubicBezTo>
                  <a:close/>
                  <a:moveTo>
                    <a:pt x="36" y="14"/>
                  </a:move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4" y="15"/>
                    <a:pt x="164" y="15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5"/>
                    <a:pt x="35" y="14"/>
                    <a:pt x="36" y="14"/>
                  </a:cubicBezTo>
                  <a:close/>
                  <a:moveTo>
                    <a:pt x="12" y="76"/>
                  </a:moveTo>
                  <a:cubicBezTo>
                    <a:pt x="12" y="52"/>
                    <a:pt x="12" y="52"/>
                    <a:pt x="1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76"/>
                    <a:pt x="21" y="76"/>
                    <a:pt x="21" y="76"/>
                  </a:cubicBezTo>
                  <a:lnTo>
                    <a:pt x="12" y="76"/>
                  </a:lnTo>
                  <a:close/>
                  <a:moveTo>
                    <a:pt x="35" y="76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76"/>
                    <a:pt x="164" y="76"/>
                    <a:pt x="164" y="76"/>
                  </a:cubicBezTo>
                  <a:lnTo>
                    <a:pt x="35" y="76"/>
                  </a:lnTo>
                  <a:close/>
                  <a:moveTo>
                    <a:pt x="186" y="76"/>
                  </a:moveTo>
                  <a:cubicBezTo>
                    <a:pt x="178" y="76"/>
                    <a:pt x="178" y="76"/>
                    <a:pt x="178" y="76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86" y="52"/>
                    <a:pt x="186" y="52"/>
                    <a:pt x="186" y="52"/>
                  </a:cubicBezTo>
                  <a:lnTo>
                    <a:pt x="18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2681" y="2313"/>
              <a:ext cx="400" cy="160"/>
            </a:xfrm>
            <a:custGeom>
              <a:avLst/>
              <a:gdLst>
                <a:gd name="T0" fmla="*/ 160 w 167"/>
                <a:gd name="T1" fmla="*/ 0 h 67"/>
                <a:gd name="T2" fmla="*/ 7 w 167"/>
                <a:gd name="T3" fmla="*/ 0 h 67"/>
                <a:gd name="T4" fmla="*/ 0 w 167"/>
                <a:gd name="T5" fmla="*/ 7 h 67"/>
                <a:gd name="T6" fmla="*/ 0 w 167"/>
                <a:gd name="T7" fmla="*/ 30 h 67"/>
                <a:gd name="T8" fmla="*/ 7 w 167"/>
                <a:gd name="T9" fmla="*/ 37 h 67"/>
                <a:gd name="T10" fmla="*/ 16 w 167"/>
                <a:gd name="T11" fmla="*/ 37 h 67"/>
                <a:gd name="T12" fmla="*/ 16 w 167"/>
                <a:gd name="T13" fmla="*/ 38 h 67"/>
                <a:gd name="T14" fmla="*/ 16 w 167"/>
                <a:gd name="T15" fmla="*/ 52 h 67"/>
                <a:gd name="T16" fmla="*/ 31 w 167"/>
                <a:gd name="T17" fmla="*/ 67 h 67"/>
                <a:gd name="T18" fmla="*/ 43 w 167"/>
                <a:gd name="T19" fmla="*/ 67 h 67"/>
                <a:gd name="T20" fmla="*/ 58 w 167"/>
                <a:gd name="T21" fmla="*/ 52 h 67"/>
                <a:gd name="T22" fmla="*/ 58 w 167"/>
                <a:gd name="T23" fmla="*/ 38 h 67"/>
                <a:gd name="T24" fmla="*/ 57 w 167"/>
                <a:gd name="T25" fmla="*/ 37 h 67"/>
                <a:gd name="T26" fmla="*/ 109 w 167"/>
                <a:gd name="T27" fmla="*/ 37 h 67"/>
                <a:gd name="T28" fmla="*/ 109 w 167"/>
                <a:gd name="T29" fmla="*/ 38 h 67"/>
                <a:gd name="T30" fmla="*/ 109 w 167"/>
                <a:gd name="T31" fmla="*/ 52 h 67"/>
                <a:gd name="T32" fmla="*/ 124 w 167"/>
                <a:gd name="T33" fmla="*/ 67 h 67"/>
                <a:gd name="T34" fmla="*/ 136 w 167"/>
                <a:gd name="T35" fmla="*/ 67 h 67"/>
                <a:gd name="T36" fmla="*/ 151 w 167"/>
                <a:gd name="T37" fmla="*/ 52 h 67"/>
                <a:gd name="T38" fmla="*/ 151 w 167"/>
                <a:gd name="T39" fmla="*/ 38 h 67"/>
                <a:gd name="T40" fmla="*/ 150 w 167"/>
                <a:gd name="T41" fmla="*/ 37 h 67"/>
                <a:gd name="T42" fmla="*/ 160 w 167"/>
                <a:gd name="T43" fmla="*/ 37 h 67"/>
                <a:gd name="T44" fmla="*/ 167 w 167"/>
                <a:gd name="T45" fmla="*/ 30 h 67"/>
                <a:gd name="T46" fmla="*/ 167 w 167"/>
                <a:gd name="T47" fmla="*/ 7 h 67"/>
                <a:gd name="T48" fmla="*/ 160 w 167"/>
                <a:gd name="T49" fmla="*/ 0 h 67"/>
                <a:gd name="T50" fmla="*/ 43 w 167"/>
                <a:gd name="T51" fmla="*/ 53 h 67"/>
                <a:gd name="T52" fmla="*/ 31 w 167"/>
                <a:gd name="T53" fmla="*/ 53 h 67"/>
                <a:gd name="T54" fmla="*/ 30 w 167"/>
                <a:gd name="T55" fmla="*/ 52 h 67"/>
                <a:gd name="T56" fmla="*/ 30 w 167"/>
                <a:gd name="T57" fmla="*/ 37 h 67"/>
                <a:gd name="T58" fmla="*/ 44 w 167"/>
                <a:gd name="T59" fmla="*/ 37 h 67"/>
                <a:gd name="T60" fmla="*/ 44 w 167"/>
                <a:gd name="T61" fmla="*/ 52 h 67"/>
                <a:gd name="T62" fmla="*/ 43 w 167"/>
                <a:gd name="T63" fmla="*/ 53 h 67"/>
                <a:gd name="T64" fmla="*/ 137 w 167"/>
                <a:gd name="T65" fmla="*/ 52 h 67"/>
                <a:gd name="T66" fmla="*/ 136 w 167"/>
                <a:gd name="T67" fmla="*/ 53 h 67"/>
                <a:gd name="T68" fmla="*/ 124 w 167"/>
                <a:gd name="T69" fmla="*/ 53 h 67"/>
                <a:gd name="T70" fmla="*/ 123 w 167"/>
                <a:gd name="T71" fmla="*/ 52 h 67"/>
                <a:gd name="T72" fmla="*/ 123 w 167"/>
                <a:gd name="T73" fmla="*/ 37 h 67"/>
                <a:gd name="T74" fmla="*/ 137 w 167"/>
                <a:gd name="T75" fmla="*/ 37 h 67"/>
                <a:gd name="T76" fmla="*/ 137 w 167"/>
                <a:gd name="T77" fmla="*/ 52 h 67"/>
                <a:gd name="T78" fmla="*/ 153 w 167"/>
                <a:gd name="T79" fmla="*/ 23 h 67"/>
                <a:gd name="T80" fmla="*/ 14 w 167"/>
                <a:gd name="T81" fmla="*/ 23 h 67"/>
                <a:gd name="T82" fmla="*/ 14 w 167"/>
                <a:gd name="T83" fmla="*/ 14 h 67"/>
                <a:gd name="T84" fmla="*/ 153 w 167"/>
                <a:gd name="T85" fmla="*/ 14 h 67"/>
                <a:gd name="T86" fmla="*/ 153 w 167"/>
                <a:gd name="T87" fmla="*/ 2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" h="67">
                  <a:moveTo>
                    <a:pt x="16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4"/>
                    <a:pt x="3" y="37"/>
                    <a:pt x="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8"/>
                    <a:pt x="16" y="3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0"/>
                    <a:pt x="23" y="67"/>
                    <a:pt x="31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51" y="67"/>
                    <a:pt x="58" y="60"/>
                    <a:pt x="58" y="52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8"/>
                    <a:pt x="57" y="37"/>
                    <a:pt x="57" y="37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09" y="37"/>
                    <a:pt x="109" y="38"/>
                    <a:pt x="109" y="38"/>
                  </a:cubicBezTo>
                  <a:cubicBezTo>
                    <a:pt x="109" y="52"/>
                    <a:pt x="109" y="52"/>
                    <a:pt x="109" y="52"/>
                  </a:cubicBezTo>
                  <a:cubicBezTo>
                    <a:pt x="109" y="60"/>
                    <a:pt x="116" y="67"/>
                    <a:pt x="124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44" y="67"/>
                    <a:pt x="151" y="60"/>
                    <a:pt x="151" y="52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51" y="38"/>
                    <a:pt x="151" y="37"/>
                    <a:pt x="150" y="37"/>
                  </a:cubicBezTo>
                  <a:cubicBezTo>
                    <a:pt x="160" y="37"/>
                    <a:pt x="160" y="37"/>
                    <a:pt x="160" y="37"/>
                  </a:cubicBezTo>
                  <a:cubicBezTo>
                    <a:pt x="164" y="37"/>
                    <a:pt x="167" y="34"/>
                    <a:pt x="167" y="30"/>
                  </a:cubicBezTo>
                  <a:cubicBezTo>
                    <a:pt x="167" y="7"/>
                    <a:pt x="167" y="7"/>
                    <a:pt x="167" y="7"/>
                  </a:cubicBezTo>
                  <a:cubicBezTo>
                    <a:pt x="167" y="3"/>
                    <a:pt x="164" y="0"/>
                    <a:pt x="160" y="0"/>
                  </a:cubicBezTo>
                  <a:close/>
                  <a:moveTo>
                    <a:pt x="43" y="53"/>
                  </a:move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0" y="53"/>
                    <a:pt x="30" y="52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3"/>
                    <a:pt x="43" y="53"/>
                    <a:pt x="43" y="53"/>
                  </a:cubicBezTo>
                  <a:close/>
                  <a:moveTo>
                    <a:pt x="137" y="52"/>
                  </a:moveTo>
                  <a:cubicBezTo>
                    <a:pt x="137" y="53"/>
                    <a:pt x="136" y="53"/>
                    <a:pt x="136" y="53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4" y="53"/>
                    <a:pt x="123" y="53"/>
                    <a:pt x="123" y="52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37" y="37"/>
                    <a:pt x="137" y="37"/>
                    <a:pt x="137" y="37"/>
                  </a:cubicBezTo>
                  <a:lnTo>
                    <a:pt x="137" y="52"/>
                  </a:lnTo>
                  <a:close/>
                  <a:moveTo>
                    <a:pt x="153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3" y="14"/>
                    <a:pt x="153" y="14"/>
                    <a:pt x="153" y="14"/>
                  </a:cubicBezTo>
                  <a:lnTo>
                    <a:pt x="15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141039" y="3688243"/>
            <a:ext cx="854934" cy="820877"/>
            <a:chOff x="4184622" y="3544937"/>
            <a:chExt cx="863603" cy="964183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4659945" y="3870529"/>
              <a:ext cx="388280" cy="516372"/>
            </a:xfrm>
            <a:custGeom>
              <a:avLst/>
              <a:gdLst>
                <a:gd name="T0" fmla="*/ 98 w 123"/>
                <a:gd name="T1" fmla="*/ 57 h 164"/>
                <a:gd name="T2" fmla="*/ 85 w 123"/>
                <a:gd name="T3" fmla="*/ 9 h 164"/>
                <a:gd name="T4" fmla="*/ 82 w 123"/>
                <a:gd name="T5" fmla="*/ 1 h 164"/>
                <a:gd name="T6" fmla="*/ 73 w 123"/>
                <a:gd name="T7" fmla="*/ 2 h 164"/>
                <a:gd name="T8" fmla="*/ 51 w 123"/>
                <a:gd name="T9" fmla="*/ 36 h 164"/>
                <a:gd name="T10" fmla="*/ 62 w 123"/>
                <a:gd name="T11" fmla="*/ 48 h 164"/>
                <a:gd name="T12" fmla="*/ 69 w 123"/>
                <a:gd name="T13" fmla="*/ 30 h 164"/>
                <a:gd name="T14" fmla="*/ 88 w 123"/>
                <a:gd name="T15" fmla="*/ 67 h 164"/>
                <a:gd name="T16" fmla="*/ 108 w 123"/>
                <a:gd name="T17" fmla="*/ 108 h 164"/>
                <a:gd name="T18" fmla="*/ 108 w 123"/>
                <a:gd name="T19" fmla="*/ 109 h 164"/>
                <a:gd name="T20" fmla="*/ 97 w 123"/>
                <a:gd name="T21" fmla="*/ 140 h 164"/>
                <a:gd name="T22" fmla="*/ 67 w 123"/>
                <a:gd name="T23" fmla="*/ 150 h 164"/>
                <a:gd name="T24" fmla="*/ 66 w 123"/>
                <a:gd name="T25" fmla="*/ 150 h 164"/>
                <a:gd name="T26" fmla="*/ 27 w 123"/>
                <a:gd name="T27" fmla="*/ 128 h 164"/>
                <a:gd name="T28" fmla="*/ 32 w 123"/>
                <a:gd name="T29" fmla="*/ 92 h 164"/>
                <a:gd name="T30" fmla="*/ 33 w 123"/>
                <a:gd name="T31" fmla="*/ 91 h 164"/>
                <a:gd name="T32" fmla="*/ 44 w 123"/>
                <a:gd name="T33" fmla="*/ 68 h 164"/>
                <a:gd name="T34" fmla="*/ 56 w 123"/>
                <a:gd name="T35" fmla="*/ 106 h 164"/>
                <a:gd name="T36" fmla="*/ 63 w 123"/>
                <a:gd name="T37" fmla="*/ 114 h 164"/>
                <a:gd name="T38" fmla="*/ 70 w 123"/>
                <a:gd name="T39" fmla="*/ 107 h 164"/>
                <a:gd name="T40" fmla="*/ 62 w 123"/>
                <a:gd name="T41" fmla="*/ 71 h 164"/>
                <a:gd name="T42" fmla="*/ 62 w 123"/>
                <a:gd name="T43" fmla="*/ 71 h 164"/>
                <a:gd name="T44" fmla="*/ 62 w 123"/>
                <a:gd name="T45" fmla="*/ 70 h 164"/>
                <a:gd name="T46" fmla="*/ 59 w 123"/>
                <a:gd name="T47" fmla="*/ 64 h 164"/>
                <a:gd name="T48" fmla="*/ 42 w 123"/>
                <a:gd name="T49" fmla="*/ 44 h 164"/>
                <a:gd name="T50" fmla="*/ 41 w 123"/>
                <a:gd name="T51" fmla="*/ 43 h 164"/>
                <a:gd name="T52" fmla="*/ 32 w 123"/>
                <a:gd name="T53" fmla="*/ 43 h 164"/>
                <a:gd name="T54" fmla="*/ 30 w 123"/>
                <a:gd name="T55" fmla="*/ 51 h 164"/>
                <a:gd name="T56" fmla="*/ 22 w 123"/>
                <a:gd name="T57" fmla="*/ 82 h 164"/>
                <a:gd name="T58" fmla="*/ 14 w 123"/>
                <a:gd name="T59" fmla="*/ 134 h 164"/>
                <a:gd name="T60" fmla="*/ 66 w 123"/>
                <a:gd name="T61" fmla="*/ 164 h 164"/>
                <a:gd name="T62" fmla="*/ 68 w 123"/>
                <a:gd name="T63" fmla="*/ 164 h 164"/>
                <a:gd name="T64" fmla="*/ 106 w 123"/>
                <a:gd name="T65" fmla="*/ 150 h 164"/>
                <a:gd name="T66" fmla="*/ 122 w 123"/>
                <a:gd name="T67" fmla="*/ 109 h 164"/>
                <a:gd name="T68" fmla="*/ 98 w 123"/>
                <a:gd name="T69" fmla="*/ 5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3" h="164">
                  <a:moveTo>
                    <a:pt x="98" y="57"/>
                  </a:moveTo>
                  <a:cubicBezTo>
                    <a:pt x="88" y="48"/>
                    <a:pt x="79" y="37"/>
                    <a:pt x="85" y="9"/>
                  </a:cubicBezTo>
                  <a:cubicBezTo>
                    <a:pt x="85" y="6"/>
                    <a:pt x="84" y="3"/>
                    <a:pt x="82" y="1"/>
                  </a:cubicBezTo>
                  <a:cubicBezTo>
                    <a:pt x="79" y="0"/>
                    <a:pt x="76" y="0"/>
                    <a:pt x="73" y="2"/>
                  </a:cubicBezTo>
                  <a:cubicBezTo>
                    <a:pt x="73" y="3"/>
                    <a:pt x="59" y="15"/>
                    <a:pt x="51" y="36"/>
                  </a:cubicBezTo>
                  <a:cubicBezTo>
                    <a:pt x="53" y="38"/>
                    <a:pt x="57" y="43"/>
                    <a:pt x="62" y="48"/>
                  </a:cubicBezTo>
                  <a:cubicBezTo>
                    <a:pt x="63" y="41"/>
                    <a:pt x="66" y="35"/>
                    <a:pt x="69" y="30"/>
                  </a:cubicBezTo>
                  <a:cubicBezTo>
                    <a:pt x="70" y="48"/>
                    <a:pt x="79" y="59"/>
                    <a:pt x="88" y="67"/>
                  </a:cubicBezTo>
                  <a:cubicBezTo>
                    <a:pt x="109" y="85"/>
                    <a:pt x="108" y="107"/>
                    <a:pt x="108" y="108"/>
                  </a:cubicBezTo>
                  <a:cubicBezTo>
                    <a:pt x="108" y="108"/>
                    <a:pt x="108" y="108"/>
                    <a:pt x="108" y="109"/>
                  </a:cubicBezTo>
                  <a:cubicBezTo>
                    <a:pt x="108" y="123"/>
                    <a:pt x="104" y="133"/>
                    <a:pt x="97" y="140"/>
                  </a:cubicBezTo>
                  <a:cubicBezTo>
                    <a:pt x="85" y="151"/>
                    <a:pt x="67" y="150"/>
                    <a:pt x="67" y="150"/>
                  </a:cubicBezTo>
                  <a:cubicBezTo>
                    <a:pt x="67" y="150"/>
                    <a:pt x="66" y="150"/>
                    <a:pt x="66" y="150"/>
                  </a:cubicBezTo>
                  <a:cubicBezTo>
                    <a:pt x="38" y="150"/>
                    <a:pt x="27" y="129"/>
                    <a:pt x="27" y="128"/>
                  </a:cubicBezTo>
                  <a:cubicBezTo>
                    <a:pt x="17" y="109"/>
                    <a:pt x="32" y="92"/>
                    <a:pt x="32" y="92"/>
                  </a:cubicBezTo>
                  <a:cubicBezTo>
                    <a:pt x="32" y="91"/>
                    <a:pt x="33" y="91"/>
                    <a:pt x="33" y="91"/>
                  </a:cubicBezTo>
                  <a:cubicBezTo>
                    <a:pt x="39" y="83"/>
                    <a:pt x="43" y="75"/>
                    <a:pt x="44" y="68"/>
                  </a:cubicBezTo>
                  <a:cubicBezTo>
                    <a:pt x="51" y="77"/>
                    <a:pt x="57" y="91"/>
                    <a:pt x="56" y="106"/>
                  </a:cubicBezTo>
                  <a:cubicBezTo>
                    <a:pt x="56" y="110"/>
                    <a:pt x="59" y="113"/>
                    <a:pt x="63" y="114"/>
                  </a:cubicBezTo>
                  <a:cubicBezTo>
                    <a:pt x="67" y="114"/>
                    <a:pt x="70" y="111"/>
                    <a:pt x="70" y="107"/>
                  </a:cubicBezTo>
                  <a:cubicBezTo>
                    <a:pt x="71" y="93"/>
                    <a:pt x="67" y="81"/>
                    <a:pt x="62" y="71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1" y="68"/>
                    <a:pt x="60" y="66"/>
                    <a:pt x="59" y="64"/>
                  </a:cubicBezTo>
                  <a:cubicBezTo>
                    <a:pt x="54" y="57"/>
                    <a:pt x="46" y="48"/>
                    <a:pt x="42" y="4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8" y="41"/>
                    <a:pt x="35" y="41"/>
                    <a:pt x="32" y="43"/>
                  </a:cubicBezTo>
                  <a:cubicBezTo>
                    <a:pt x="30" y="45"/>
                    <a:pt x="29" y="48"/>
                    <a:pt x="30" y="51"/>
                  </a:cubicBezTo>
                  <a:cubicBezTo>
                    <a:pt x="30" y="51"/>
                    <a:pt x="35" y="65"/>
                    <a:pt x="22" y="82"/>
                  </a:cubicBezTo>
                  <a:cubicBezTo>
                    <a:pt x="20" y="85"/>
                    <a:pt x="0" y="108"/>
                    <a:pt x="14" y="134"/>
                  </a:cubicBezTo>
                  <a:cubicBezTo>
                    <a:pt x="15" y="136"/>
                    <a:pt x="29" y="164"/>
                    <a:pt x="66" y="164"/>
                  </a:cubicBezTo>
                  <a:cubicBezTo>
                    <a:pt x="66" y="164"/>
                    <a:pt x="67" y="164"/>
                    <a:pt x="68" y="164"/>
                  </a:cubicBezTo>
                  <a:cubicBezTo>
                    <a:pt x="74" y="164"/>
                    <a:pt x="92" y="163"/>
                    <a:pt x="106" y="150"/>
                  </a:cubicBezTo>
                  <a:cubicBezTo>
                    <a:pt x="116" y="141"/>
                    <a:pt x="122" y="127"/>
                    <a:pt x="122" y="109"/>
                  </a:cubicBezTo>
                  <a:cubicBezTo>
                    <a:pt x="122" y="105"/>
                    <a:pt x="123" y="78"/>
                    <a:pt x="98" y="5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4184622" y="3544937"/>
              <a:ext cx="571878" cy="964183"/>
            </a:xfrm>
            <a:custGeom>
              <a:avLst/>
              <a:gdLst>
                <a:gd name="T0" fmla="*/ 170 w 172"/>
                <a:gd name="T1" fmla="*/ 176 h 292"/>
                <a:gd name="T2" fmla="*/ 136 w 172"/>
                <a:gd name="T3" fmla="*/ 95 h 292"/>
                <a:gd name="T4" fmla="*/ 136 w 172"/>
                <a:gd name="T5" fmla="*/ 95 h 292"/>
                <a:gd name="T6" fmla="*/ 115 w 172"/>
                <a:gd name="T7" fmla="*/ 10 h 292"/>
                <a:gd name="T8" fmla="*/ 112 w 172"/>
                <a:gd name="T9" fmla="*/ 2 h 292"/>
                <a:gd name="T10" fmla="*/ 101 w 172"/>
                <a:gd name="T11" fmla="*/ 3 h 292"/>
                <a:gd name="T12" fmla="*/ 68 w 172"/>
                <a:gd name="T13" fmla="*/ 65 h 292"/>
                <a:gd name="T14" fmla="*/ 82 w 172"/>
                <a:gd name="T15" fmla="*/ 83 h 292"/>
                <a:gd name="T16" fmla="*/ 97 w 172"/>
                <a:gd name="T17" fmla="*/ 39 h 292"/>
                <a:gd name="T18" fmla="*/ 97 w 172"/>
                <a:gd name="T19" fmla="*/ 39 h 292"/>
                <a:gd name="T20" fmla="*/ 124 w 172"/>
                <a:gd name="T21" fmla="*/ 107 h 292"/>
                <a:gd name="T22" fmla="*/ 154 w 172"/>
                <a:gd name="T23" fmla="*/ 185 h 292"/>
                <a:gd name="T24" fmla="*/ 64 w 172"/>
                <a:gd name="T25" fmla="*/ 245 h 292"/>
                <a:gd name="T26" fmla="*/ 64 w 172"/>
                <a:gd name="T27" fmla="*/ 245 h 292"/>
                <a:gd name="T28" fmla="*/ 33 w 172"/>
                <a:gd name="T29" fmla="*/ 213 h 292"/>
                <a:gd name="T30" fmla="*/ 43 w 172"/>
                <a:gd name="T31" fmla="*/ 147 h 292"/>
                <a:gd name="T32" fmla="*/ 43 w 172"/>
                <a:gd name="T33" fmla="*/ 147 h 292"/>
                <a:gd name="T34" fmla="*/ 59 w 172"/>
                <a:gd name="T35" fmla="*/ 105 h 292"/>
                <a:gd name="T36" fmla="*/ 78 w 172"/>
                <a:gd name="T37" fmla="*/ 174 h 292"/>
                <a:gd name="T38" fmla="*/ 87 w 172"/>
                <a:gd name="T39" fmla="*/ 184 h 292"/>
                <a:gd name="T40" fmla="*/ 95 w 172"/>
                <a:gd name="T41" fmla="*/ 176 h 292"/>
                <a:gd name="T42" fmla="*/ 83 w 172"/>
                <a:gd name="T43" fmla="*/ 115 h 292"/>
                <a:gd name="T44" fmla="*/ 82 w 172"/>
                <a:gd name="T45" fmla="*/ 113 h 292"/>
                <a:gd name="T46" fmla="*/ 83 w 172"/>
                <a:gd name="T47" fmla="*/ 115 h 292"/>
                <a:gd name="T48" fmla="*/ 82 w 172"/>
                <a:gd name="T49" fmla="*/ 115 h 292"/>
                <a:gd name="T50" fmla="*/ 82 w 172"/>
                <a:gd name="T51" fmla="*/ 113 h 292"/>
                <a:gd name="T52" fmla="*/ 76 w 172"/>
                <a:gd name="T53" fmla="*/ 101 h 292"/>
                <a:gd name="T54" fmla="*/ 63 w 172"/>
                <a:gd name="T55" fmla="*/ 81 h 292"/>
                <a:gd name="T56" fmla="*/ 55 w 172"/>
                <a:gd name="T57" fmla="*/ 71 h 292"/>
                <a:gd name="T58" fmla="*/ 44 w 172"/>
                <a:gd name="T59" fmla="*/ 71 h 292"/>
                <a:gd name="T60" fmla="*/ 40 w 172"/>
                <a:gd name="T61" fmla="*/ 81 h 292"/>
                <a:gd name="T62" fmla="*/ 28 w 172"/>
                <a:gd name="T63" fmla="*/ 137 h 292"/>
                <a:gd name="T64" fmla="*/ 19 w 172"/>
                <a:gd name="T65" fmla="*/ 220 h 292"/>
                <a:gd name="T66" fmla="*/ 66 w 172"/>
                <a:gd name="T67" fmla="*/ 264 h 292"/>
                <a:gd name="T68" fmla="*/ 170 w 172"/>
                <a:gd name="T69" fmla="*/ 17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92">
                  <a:moveTo>
                    <a:pt x="170" y="176"/>
                  </a:moveTo>
                  <a:cubicBezTo>
                    <a:pt x="172" y="162"/>
                    <a:pt x="167" y="128"/>
                    <a:pt x="136" y="95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4" y="94"/>
                    <a:pt x="106" y="68"/>
                    <a:pt x="115" y="10"/>
                  </a:cubicBezTo>
                  <a:cubicBezTo>
                    <a:pt x="116" y="6"/>
                    <a:pt x="114" y="3"/>
                    <a:pt x="112" y="2"/>
                  </a:cubicBezTo>
                  <a:cubicBezTo>
                    <a:pt x="108" y="0"/>
                    <a:pt x="104" y="0"/>
                    <a:pt x="101" y="3"/>
                  </a:cubicBezTo>
                  <a:cubicBezTo>
                    <a:pt x="101" y="4"/>
                    <a:pt x="78" y="27"/>
                    <a:pt x="68" y="65"/>
                  </a:cubicBezTo>
                  <a:cubicBezTo>
                    <a:pt x="72" y="70"/>
                    <a:pt x="77" y="76"/>
                    <a:pt x="82" y="83"/>
                  </a:cubicBezTo>
                  <a:cubicBezTo>
                    <a:pt x="84" y="65"/>
                    <a:pt x="90" y="50"/>
                    <a:pt x="97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8" y="82"/>
                    <a:pt x="121" y="104"/>
                    <a:pt x="124" y="107"/>
                  </a:cubicBezTo>
                  <a:cubicBezTo>
                    <a:pt x="162" y="147"/>
                    <a:pt x="156" y="171"/>
                    <a:pt x="154" y="185"/>
                  </a:cubicBezTo>
                  <a:cubicBezTo>
                    <a:pt x="140" y="266"/>
                    <a:pt x="79" y="253"/>
                    <a:pt x="64" y="245"/>
                  </a:cubicBezTo>
                  <a:cubicBezTo>
                    <a:pt x="55" y="240"/>
                    <a:pt x="64" y="245"/>
                    <a:pt x="64" y="245"/>
                  </a:cubicBezTo>
                  <a:cubicBezTo>
                    <a:pt x="43" y="234"/>
                    <a:pt x="34" y="214"/>
                    <a:pt x="33" y="213"/>
                  </a:cubicBezTo>
                  <a:cubicBezTo>
                    <a:pt x="18" y="179"/>
                    <a:pt x="41" y="148"/>
                    <a:pt x="43" y="147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53" y="131"/>
                    <a:pt x="57" y="117"/>
                    <a:pt x="59" y="105"/>
                  </a:cubicBezTo>
                  <a:cubicBezTo>
                    <a:pt x="69" y="122"/>
                    <a:pt x="80" y="146"/>
                    <a:pt x="78" y="174"/>
                  </a:cubicBezTo>
                  <a:cubicBezTo>
                    <a:pt x="78" y="179"/>
                    <a:pt x="82" y="183"/>
                    <a:pt x="87" y="184"/>
                  </a:cubicBezTo>
                  <a:cubicBezTo>
                    <a:pt x="90" y="184"/>
                    <a:pt x="95" y="180"/>
                    <a:pt x="95" y="176"/>
                  </a:cubicBezTo>
                  <a:cubicBezTo>
                    <a:pt x="96" y="152"/>
                    <a:pt x="90" y="131"/>
                    <a:pt x="83" y="115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3" y="115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1" y="110"/>
                    <a:pt x="78" y="105"/>
                    <a:pt x="76" y="101"/>
                  </a:cubicBezTo>
                  <a:cubicBezTo>
                    <a:pt x="71" y="94"/>
                    <a:pt x="66" y="87"/>
                    <a:pt x="63" y="81"/>
                  </a:cubicBezTo>
                  <a:cubicBezTo>
                    <a:pt x="58" y="75"/>
                    <a:pt x="55" y="73"/>
                    <a:pt x="55" y="71"/>
                  </a:cubicBezTo>
                  <a:cubicBezTo>
                    <a:pt x="52" y="69"/>
                    <a:pt x="47" y="69"/>
                    <a:pt x="44" y="71"/>
                  </a:cubicBezTo>
                  <a:cubicBezTo>
                    <a:pt x="41" y="73"/>
                    <a:pt x="39" y="77"/>
                    <a:pt x="40" y="81"/>
                  </a:cubicBezTo>
                  <a:cubicBezTo>
                    <a:pt x="41" y="82"/>
                    <a:pt x="50" y="107"/>
                    <a:pt x="28" y="137"/>
                  </a:cubicBezTo>
                  <a:cubicBezTo>
                    <a:pt x="26" y="141"/>
                    <a:pt x="0" y="178"/>
                    <a:pt x="19" y="220"/>
                  </a:cubicBezTo>
                  <a:cubicBezTo>
                    <a:pt x="19" y="221"/>
                    <a:pt x="33" y="253"/>
                    <a:pt x="66" y="264"/>
                  </a:cubicBezTo>
                  <a:cubicBezTo>
                    <a:pt x="66" y="264"/>
                    <a:pt x="160" y="292"/>
                    <a:pt x="170" y="176"/>
                  </a:cubicBezTo>
                  <a:close/>
                </a:path>
              </a:pathLst>
            </a:custGeom>
            <a:solidFill>
              <a:srgbClr val="008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grpSp>
        <p:nvGrpSpPr>
          <p:cNvPr id="52" name="Group 12"/>
          <p:cNvGrpSpPr>
            <a:grpSpLocks noChangeAspect="1"/>
          </p:cNvGrpSpPr>
          <p:nvPr/>
        </p:nvGrpSpPr>
        <p:grpSpPr bwMode="auto">
          <a:xfrm>
            <a:off x="7456082" y="3676701"/>
            <a:ext cx="1050645" cy="638490"/>
            <a:chOff x="3558" y="1714"/>
            <a:chExt cx="1504" cy="914"/>
          </a:xfrm>
          <a:solidFill>
            <a:schemeClr val="tx2"/>
          </a:solidFill>
        </p:grpSpPr>
        <p:sp>
          <p:nvSpPr>
            <p:cNvPr id="54" name="Freeform 13"/>
            <p:cNvSpPr>
              <a:spLocks noEditPoints="1"/>
            </p:cNvSpPr>
            <p:nvPr/>
          </p:nvSpPr>
          <p:spPr bwMode="auto">
            <a:xfrm>
              <a:off x="3558" y="1714"/>
              <a:ext cx="1504" cy="752"/>
            </a:xfrm>
            <a:custGeom>
              <a:avLst/>
              <a:gdLst>
                <a:gd name="T0" fmla="*/ 36 w 633"/>
                <a:gd name="T1" fmla="*/ 316 h 316"/>
                <a:gd name="T2" fmla="*/ 11 w 633"/>
                <a:gd name="T3" fmla="*/ 306 h 316"/>
                <a:gd name="T4" fmla="*/ 0 w 633"/>
                <a:gd name="T5" fmla="*/ 280 h 316"/>
                <a:gd name="T6" fmla="*/ 1 w 633"/>
                <a:gd name="T7" fmla="*/ 194 h 316"/>
                <a:gd name="T8" fmla="*/ 41 w 633"/>
                <a:gd name="T9" fmla="*/ 124 h 316"/>
                <a:gd name="T10" fmla="*/ 150 w 633"/>
                <a:gd name="T11" fmla="*/ 27 h 316"/>
                <a:gd name="T12" fmla="*/ 374 w 633"/>
                <a:gd name="T13" fmla="*/ 9 h 316"/>
                <a:gd name="T14" fmla="*/ 444 w 633"/>
                <a:gd name="T15" fmla="*/ 80 h 316"/>
                <a:gd name="T16" fmla="*/ 496 w 633"/>
                <a:gd name="T17" fmla="*/ 140 h 316"/>
                <a:gd name="T18" fmla="*/ 524 w 633"/>
                <a:gd name="T19" fmla="*/ 147 h 316"/>
                <a:gd name="T20" fmla="*/ 626 w 633"/>
                <a:gd name="T21" fmla="*/ 207 h 316"/>
                <a:gd name="T22" fmla="*/ 609 w 633"/>
                <a:gd name="T23" fmla="*/ 307 h 316"/>
                <a:gd name="T24" fmla="*/ 548 w 633"/>
                <a:gd name="T25" fmla="*/ 314 h 316"/>
                <a:gd name="T26" fmla="*/ 536 w 633"/>
                <a:gd name="T27" fmla="*/ 302 h 316"/>
                <a:gd name="T28" fmla="*/ 549 w 633"/>
                <a:gd name="T29" fmla="*/ 290 h 316"/>
                <a:gd name="T30" fmla="*/ 598 w 633"/>
                <a:gd name="T31" fmla="*/ 286 h 316"/>
                <a:gd name="T32" fmla="*/ 603 w 633"/>
                <a:gd name="T33" fmla="*/ 210 h 316"/>
                <a:gd name="T34" fmla="*/ 519 w 633"/>
                <a:gd name="T35" fmla="*/ 170 h 316"/>
                <a:gd name="T36" fmla="*/ 490 w 633"/>
                <a:gd name="T37" fmla="*/ 163 h 316"/>
                <a:gd name="T38" fmla="*/ 424 w 633"/>
                <a:gd name="T39" fmla="*/ 94 h 316"/>
                <a:gd name="T40" fmla="*/ 369 w 633"/>
                <a:gd name="T41" fmla="*/ 33 h 316"/>
                <a:gd name="T42" fmla="*/ 154 w 633"/>
                <a:gd name="T43" fmla="*/ 51 h 316"/>
                <a:gd name="T44" fmla="*/ 153 w 633"/>
                <a:gd name="T45" fmla="*/ 51 h 316"/>
                <a:gd name="T46" fmla="*/ 59 w 633"/>
                <a:gd name="T47" fmla="*/ 139 h 316"/>
                <a:gd name="T48" fmla="*/ 25 w 633"/>
                <a:gd name="T49" fmla="*/ 195 h 316"/>
                <a:gd name="T50" fmla="*/ 24 w 633"/>
                <a:gd name="T51" fmla="*/ 280 h 316"/>
                <a:gd name="T52" fmla="*/ 28 w 633"/>
                <a:gd name="T53" fmla="*/ 289 h 316"/>
                <a:gd name="T54" fmla="*/ 36 w 633"/>
                <a:gd name="T55" fmla="*/ 292 h 316"/>
                <a:gd name="T56" fmla="*/ 37 w 633"/>
                <a:gd name="T57" fmla="*/ 292 h 316"/>
                <a:gd name="T58" fmla="*/ 89 w 633"/>
                <a:gd name="T59" fmla="*/ 292 h 316"/>
                <a:gd name="T60" fmla="*/ 89 w 633"/>
                <a:gd name="T61" fmla="*/ 292 h 316"/>
                <a:gd name="T62" fmla="*/ 101 w 633"/>
                <a:gd name="T63" fmla="*/ 304 h 316"/>
                <a:gd name="T64" fmla="*/ 89 w 633"/>
                <a:gd name="T65" fmla="*/ 316 h 316"/>
                <a:gd name="T66" fmla="*/ 37 w 633"/>
                <a:gd name="T67" fmla="*/ 316 h 316"/>
                <a:gd name="T68" fmla="*/ 36 w 633"/>
                <a:gd name="T69" fmla="*/ 316 h 316"/>
                <a:gd name="T70" fmla="*/ 246 w 633"/>
                <a:gd name="T71" fmla="*/ 316 h 316"/>
                <a:gd name="T72" fmla="*/ 234 w 633"/>
                <a:gd name="T73" fmla="*/ 304 h 316"/>
                <a:gd name="T74" fmla="*/ 246 w 633"/>
                <a:gd name="T75" fmla="*/ 292 h 316"/>
                <a:gd name="T76" fmla="*/ 396 w 633"/>
                <a:gd name="T77" fmla="*/ 291 h 316"/>
                <a:gd name="T78" fmla="*/ 396 w 633"/>
                <a:gd name="T79" fmla="*/ 291 h 316"/>
                <a:gd name="T80" fmla="*/ 408 w 633"/>
                <a:gd name="T81" fmla="*/ 303 h 316"/>
                <a:gd name="T82" fmla="*/ 396 w 633"/>
                <a:gd name="T83" fmla="*/ 315 h 316"/>
                <a:gd name="T84" fmla="*/ 246 w 633"/>
                <a:gd name="T85" fmla="*/ 316 h 316"/>
                <a:gd name="T86" fmla="*/ 246 w 633"/>
                <a:gd name="T87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3" h="316">
                  <a:moveTo>
                    <a:pt x="36" y="316"/>
                  </a:moveTo>
                  <a:cubicBezTo>
                    <a:pt x="27" y="316"/>
                    <a:pt x="18" y="313"/>
                    <a:pt x="11" y="306"/>
                  </a:cubicBezTo>
                  <a:cubicBezTo>
                    <a:pt x="4" y="299"/>
                    <a:pt x="0" y="289"/>
                    <a:pt x="0" y="280"/>
                  </a:cubicBezTo>
                  <a:cubicBezTo>
                    <a:pt x="0" y="277"/>
                    <a:pt x="0" y="213"/>
                    <a:pt x="1" y="194"/>
                  </a:cubicBezTo>
                  <a:cubicBezTo>
                    <a:pt x="2" y="171"/>
                    <a:pt x="11" y="159"/>
                    <a:pt x="41" y="124"/>
                  </a:cubicBezTo>
                  <a:cubicBezTo>
                    <a:pt x="41" y="123"/>
                    <a:pt x="122" y="31"/>
                    <a:pt x="150" y="27"/>
                  </a:cubicBezTo>
                  <a:cubicBezTo>
                    <a:pt x="169" y="24"/>
                    <a:pt x="332" y="0"/>
                    <a:pt x="374" y="9"/>
                  </a:cubicBezTo>
                  <a:cubicBezTo>
                    <a:pt x="400" y="15"/>
                    <a:pt x="421" y="47"/>
                    <a:pt x="444" y="80"/>
                  </a:cubicBezTo>
                  <a:cubicBezTo>
                    <a:pt x="461" y="106"/>
                    <a:pt x="481" y="136"/>
                    <a:pt x="496" y="140"/>
                  </a:cubicBezTo>
                  <a:cubicBezTo>
                    <a:pt x="504" y="142"/>
                    <a:pt x="514" y="145"/>
                    <a:pt x="524" y="147"/>
                  </a:cubicBezTo>
                  <a:cubicBezTo>
                    <a:pt x="567" y="156"/>
                    <a:pt x="621" y="168"/>
                    <a:pt x="626" y="207"/>
                  </a:cubicBezTo>
                  <a:cubicBezTo>
                    <a:pt x="633" y="260"/>
                    <a:pt x="633" y="295"/>
                    <a:pt x="609" y="307"/>
                  </a:cubicBezTo>
                  <a:cubicBezTo>
                    <a:pt x="595" y="315"/>
                    <a:pt x="571" y="315"/>
                    <a:pt x="548" y="314"/>
                  </a:cubicBezTo>
                  <a:cubicBezTo>
                    <a:pt x="541" y="314"/>
                    <a:pt x="536" y="309"/>
                    <a:pt x="536" y="302"/>
                  </a:cubicBezTo>
                  <a:cubicBezTo>
                    <a:pt x="536" y="295"/>
                    <a:pt x="542" y="290"/>
                    <a:pt x="549" y="290"/>
                  </a:cubicBezTo>
                  <a:cubicBezTo>
                    <a:pt x="559" y="291"/>
                    <a:pt x="587" y="292"/>
                    <a:pt x="598" y="286"/>
                  </a:cubicBezTo>
                  <a:cubicBezTo>
                    <a:pt x="612" y="279"/>
                    <a:pt x="605" y="227"/>
                    <a:pt x="603" y="210"/>
                  </a:cubicBezTo>
                  <a:cubicBezTo>
                    <a:pt x="600" y="188"/>
                    <a:pt x="553" y="178"/>
                    <a:pt x="519" y="170"/>
                  </a:cubicBezTo>
                  <a:cubicBezTo>
                    <a:pt x="508" y="168"/>
                    <a:pt x="499" y="166"/>
                    <a:pt x="490" y="163"/>
                  </a:cubicBezTo>
                  <a:cubicBezTo>
                    <a:pt x="466" y="157"/>
                    <a:pt x="445" y="126"/>
                    <a:pt x="424" y="94"/>
                  </a:cubicBezTo>
                  <a:cubicBezTo>
                    <a:pt x="406" y="67"/>
                    <a:pt x="385" y="37"/>
                    <a:pt x="369" y="33"/>
                  </a:cubicBezTo>
                  <a:cubicBezTo>
                    <a:pt x="337" y="25"/>
                    <a:pt x="203" y="43"/>
                    <a:pt x="154" y="51"/>
                  </a:cubicBezTo>
                  <a:cubicBezTo>
                    <a:pt x="153" y="51"/>
                    <a:pt x="153" y="51"/>
                    <a:pt x="153" y="51"/>
                  </a:cubicBezTo>
                  <a:cubicBezTo>
                    <a:pt x="142" y="55"/>
                    <a:pt x="92" y="100"/>
                    <a:pt x="59" y="139"/>
                  </a:cubicBezTo>
                  <a:cubicBezTo>
                    <a:pt x="30" y="174"/>
                    <a:pt x="26" y="181"/>
                    <a:pt x="25" y="195"/>
                  </a:cubicBezTo>
                  <a:cubicBezTo>
                    <a:pt x="24" y="213"/>
                    <a:pt x="24" y="279"/>
                    <a:pt x="24" y="280"/>
                  </a:cubicBezTo>
                  <a:cubicBezTo>
                    <a:pt x="24" y="283"/>
                    <a:pt x="26" y="286"/>
                    <a:pt x="28" y="289"/>
                  </a:cubicBezTo>
                  <a:cubicBezTo>
                    <a:pt x="30" y="291"/>
                    <a:pt x="33" y="292"/>
                    <a:pt x="36" y="292"/>
                  </a:cubicBezTo>
                  <a:cubicBezTo>
                    <a:pt x="36" y="292"/>
                    <a:pt x="37" y="292"/>
                    <a:pt x="37" y="292"/>
                  </a:cubicBezTo>
                  <a:cubicBezTo>
                    <a:pt x="89" y="292"/>
                    <a:pt x="89" y="292"/>
                    <a:pt x="89" y="292"/>
                  </a:cubicBezTo>
                  <a:cubicBezTo>
                    <a:pt x="89" y="292"/>
                    <a:pt x="89" y="292"/>
                    <a:pt x="89" y="292"/>
                  </a:cubicBezTo>
                  <a:cubicBezTo>
                    <a:pt x="95" y="292"/>
                    <a:pt x="101" y="298"/>
                    <a:pt x="101" y="304"/>
                  </a:cubicBezTo>
                  <a:cubicBezTo>
                    <a:pt x="101" y="311"/>
                    <a:pt x="95" y="316"/>
                    <a:pt x="89" y="316"/>
                  </a:cubicBezTo>
                  <a:cubicBezTo>
                    <a:pt x="37" y="316"/>
                    <a:pt x="37" y="316"/>
                    <a:pt x="37" y="316"/>
                  </a:cubicBezTo>
                  <a:cubicBezTo>
                    <a:pt x="37" y="316"/>
                    <a:pt x="37" y="316"/>
                    <a:pt x="36" y="316"/>
                  </a:cubicBezTo>
                  <a:close/>
                  <a:moveTo>
                    <a:pt x="246" y="316"/>
                  </a:moveTo>
                  <a:cubicBezTo>
                    <a:pt x="240" y="316"/>
                    <a:pt x="234" y="310"/>
                    <a:pt x="234" y="304"/>
                  </a:cubicBezTo>
                  <a:cubicBezTo>
                    <a:pt x="234" y="297"/>
                    <a:pt x="240" y="292"/>
                    <a:pt x="246" y="292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403" y="291"/>
                    <a:pt x="408" y="296"/>
                    <a:pt x="408" y="303"/>
                  </a:cubicBezTo>
                  <a:cubicBezTo>
                    <a:pt x="408" y="310"/>
                    <a:pt x="403" y="315"/>
                    <a:pt x="396" y="315"/>
                  </a:cubicBezTo>
                  <a:cubicBezTo>
                    <a:pt x="246" y="316"/>
                    <a:pt x="246" y="316"/>
                    <a:pt x="246" y="316"/>
                  </a:cubicBezTo>
                  <a:cubicBezTo>
                    <a:pt x="246" y="316"/>
                    <a:pt x="246" y="316"/>
                    <a:pt x="246" y="3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5" name="Freeform 14"/>
            <p:cNvSpPr>
              <a:spLocks noEditPoints="1"/>
            </p:cNvSpPr>
            <p:nvPr/>
          </p:nvSpPr>
          <p:spPr bwMode="auto">
            <a:xfrm>
              <a:off x="4480" y="2212"/>
              <a:ext cx="401" cy="416"/>
            </a:xfrm>
            <a:custGeom>
              <a:avLst/>
              <a:gdLst>
                <a:gd name="T0" fmla="*/ 85 w 169"/>
                <a:gd name="T1" fmla="*/ 175 h 175"/>
                <a:gd name="T2" fmla="*/ 0 w 169"/>
                <a:gd name="T3" fmla="*/ 87 h 175"/>
                <a:gd name="T4" fmla="*/ 85 w 169"/>
                <a:gd name="T5" fmla="*/ 0 h 175"/>
                <a:gd name="T6" fmla="*/ 169 w 169"/>
                <a:gd name="T7" fmla="*/ 87 h 175"/>
                <a:gd name="T8" fmla="*/ 85 w 169"/>
                <a:gd name="T9" fmla="*/ 175 h 175"/>
                <a:gd name="T10" fmla="*/ 85 w 169"/>
                <a:gd name="T11" fmla="*/ 24 h 175"/>
                <a:gd name="T12" fmla="*/ 24 w 169"/>
                <a:gd name="T13" fmla="*/ 87 h 175"/>
                <a:gd name="T14" fmla="*/ 85 w 169"/>
                <a:gd name="T15" fmla="*/ 151 h 175"/>
                <a:gd name="T16" fmla="*/ 145 w 169"/>
                <a:gd name="T17" fmla="*/ 87 h 175"/>
                <a:gd name="T18" fmla="*/ 85 w 169"/>
                <a:gd name="T19" fmla="*/ 2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175">
                  <a:moveTo>
                    <a:pt x="85" y="175"/>
                  </a:moveTo>
                  <a:cubicBezTo>
                    <a:pt x="38" y="175"/>
                    <a:pt x="0" y="135"/>
                    <a:pt x="0" y="87"/>
                  </a:cubicBezTo>
                  <a:cubicBezTo>
                    <a:pt x="0" y="39"/>
                    <a:pt x="38" y="0"/>
                    <a:pt x="85" y="0"/>
                  </a:cubicBezTo>
                  <a:cubicBezTo>
                    <a:pt x="131" y="0"/>
                    <a:pt x="169" y="39"/>
                    <a:pt x="169" y="87"/>
                  </a:cubicBezTo>
                  <a:cubicBezTo>
                    <a:pt x="169" y="135"/>
                    <a:pt x="131" y="175"/>
                    <a:pt x="85" y="175"/>
                  </a:cubicBezTo>
                  <a:close/>
                  <a:moveTo>
                    <a:pt x="85" y="24"/>
                  </a:moveTo>
                  <a:cubicBezTo>
                    <a:pt x="51" y="24"/>
                    <a:pt x="24" y="52"/>
                    <a:pt x="24" y="87"/>
                  </a:cubicBezTo>
                  <a:cubicBezTo>
                    <a:pt x="24" y="122"/>
                    <a:pt x="51" y="151"/>
                    <a:pt x="85" y="151"/>
                  </a:cubicBezTo>
                  <a:cubicBezTo>
                    <a:pt x="118" y="151"/>
                    <a:pt x="145" y="122"/>
                    <a:pt x="145" y="87"/>
                  </a:cubicBezTo>
                  <a:cubicBezTo>
                    <a:pt x="145" y="52"/>
                    <a:pt x="118" y="24"/>
                    <a:pt x="8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6" name="Freeform 15"/>
            <p:cNvSpPr>
              <a:spLocks noEditPoints="1"/>
            </p:cNvSpPr>
            <p:nvPr/>
          </p:nvSpPr>
          <p:spPr bwMode="auto">
            <a:xfrm>
              <a:off x="3741" y="2212"/>
              <a:ext cx="404" cy="416"/>
            </a:xfrm>
            <a:custGeom>
              <a:avLst/>
              <a:gdLst>
                <a:gd name="T0" fmla="*/ 85 w 170"/>
                <a:gd name="T1" fmla="*/ 175 h 175"/>
                <a:gd name="T2" fmla="*/ 0 w 170"/>
                <a:gd name="T3" fmla="*/ 87 h 175"/>
                <a:gd name="T4" fmla="*/ 85 w 170"/>
                <a:gd name="T5" fmla="*/ 0 h 175"/>
                <a:gd name="T6" fmla="*/ 170 w 170"/>
                <a:gd name="T7" fmla="*/ 87 h 175"/>
                <a:gd name="T8" fmla="*/ 85 w 170"/>
                <a:gd name="T9" fmla="*/ 175 h 175"/>
                <a:gd name="T10" fmla="*/ 85 w 170"/>
                <a:gd name="T11" fmla="*/ 24 h 175"/>
                <a:gd name="T12" fmla="*/ 24 w 170"/>
                <a:gd name="T13" fmla="*/ 87 h 175"/>
                <a:gd name="T14" fmla="*/ 85 w 170"/>
                <a:gd name="T15" fmla="*/ 151 h 175"/>
                <a:gd name="T16" fmla="*/ 146 w 170"/>
                <a:gd name="T17" fmla="*/ 87 h 175"/>
                <a:gd name="T18" fmla="*/ 85 w 170"/>
                <a:gd name="T19" fmla="*/ 2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5">
                  <a:moveTo>
                    <a:pt x="85" y="175"/>
                  </a:moveTo>
                  <a:cubicBezTo>
                    <a:pt x="38" y="175"/>
                    <a:pt x="0" y="135"/>
                    <a:pt x="0" y="87"/>
                  </a:cubicBezTo>
                  <a:cubicBezTo>
                    <a:pt x="0" y="39"/>
                    <a:pt x="38" y="0"/>
                    <a:pt x="85" y="0"/>
                  </a:cubicBezTo>
                  <a:cubicBezTo>
                    <a:pt x="132" y="0"/>
                    <a:pt x="170" y="39"/>
                    <a:pt x="170" y="87"/>
                  </a:cubicBezTo>
                  <a:cubicBezTo>
                    <a:pt x="170" y="135"/>
                    <a:pt x="132" y="175"/>
                    <a:pt x="85" y="175"/>
                  </a:cubicBezTo>
                  <a:close/>
                  <a:moveTo>
                    <a:pt x="85" y="24"/>
                  </a:moveTo>
                  <a:cubicBezTo>
                    <a:pt x="52" y="24"/>
                    <a:pt x="24" y="52"/>
                    <a:pt x="24" y="87"/>
                  </a:cubicBezTo>
                  <a:cubicBezTo>
                    <a:pt x="24" y="122"/>
                    <a:pt x="52" y="151"/>
                    <a:pt x="85" y="151"/>
                  </a:cubicBezTo>
                  <a:cubicBezTo>
                    <a:pt x="119" y="151"/>
                    <a:pt x="146" y="122"/>
                    <a:pt x="146" y="87"/>
                  </a:cubicBezTo>
                  <a:cubicBezTo>
                    <a:pt x="146" y="52"/>
                    <a:pt x="119" y="24"/>
                    <a:pt x="8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7" name="Freeform 16"/>
            <p:cNvSpPr>
              <a:spLocks noEditPoints="1"/>
            </p:cNvSpPr>
            <p:nvPr/>
          </p:nvSpPr>
          <p:spPr bwMode="auto">
            <a:xfrm>
              <a:off x="3801" y="1835"/>
              <a:ext cx="805" cy="272"/>
            </a:xfrm>
            <a:custGeom>
              <a:avLst/>
              <a:gdLst>
                <a:gd name="T0" fmla="*/ 326 w 339"/>
                <a:gd name="T1" fmla="*/ 114 h 114"/>
                <a:gd name="T2" fmla="*/ 13 w 339"/>
                <a:gd name="T3" fmla="*/ 114 h 114"/>
                <a:gd name="T4" fmla="*/ 2 w 339"/>
                <a:gd name="T5" fmla="*/ 108 h 114"/>
                <a:gd name="T6" fmla="*/ 4 w 339"/>
                <a:gd name="T7" fmla="*/ 95 h 114"/>
                <a:gd name="T8" fmla="*/ 15 w 339"/>
                <a:gd name="T9" fmla="*/ 82 h 114"/>
                <a:gd name="T10" fmla="*/ 92 w 339"/>
                <a:gd name="T11" fmla="*/ 14 h 114"/>
                <a:gd name="T12" fmla="*/ 92 w 339"/>
                <a:gd name="T13" fmla="*/ 14 h 114"/>
                <a:gd name="T14" fmla="*/ 226 w 339"/>
                <a:gd name="T15" fmla="*/ 0 h 114"/>
                <a:gd name="T16" fmla="*/ 247 w 339"/>
                <a:gd name="T17" fmla="*/ 2 h 114"/>
                <a:gd name="T18" fmla="*/ 297 w 339"/>
                <a:gd name="T19" fmla="*/ 52 h 114"/>
                <a:gd name="T20" fmla="*/ 331 w 339"/>
                <a:gd name="T21" fmla="*/ 91 h 114"/>
                <a:gd name="T22" fmla="*/ 338 w 339"/>
                <a:gd name="T23" fmla="*/ 105 h 114"/>
                <a:gd name="T24" fmla="*/ 326 w 339"/>
                <a:gd name="T25" fmla="*/ 114 h 114"/>
                <a:gd name="T26" fmla="*/ 39 w 339"/>
                <a:gd name="T27" fmla="*/ 90 h 114"/>
                <a:gd name="T28" fmla="*/ 295 w 339"/>
                <a:gd name="T29" fmla="*/ 90 h 114"/>
                <a:gd name="T30" fmla="*/ 277 w 339"/>
                <a:gd name="T31" fmla="*/ 65 h 114"/>
                <a:gd name="T32" fmla="*/ 242 w 339"/>
                <a:gd name="T33" fmla="*/ 25 h 114"/>
                <a:gd name="T34" fmla="*/ 226 w 339"/>
                <a:gd name="T35" fmla="*/ 24 h 114"/>
                <a:gd name="T36" fmla="*/ 96 w 339"/>
                <a:gd name="T37" fmla="*/ 37 h 114"/>
                <a:gd name="T38" fmla="*/ 96 w 339"/>
                <a:gd name="T39" fmla="*/ 37 h 114"/>
                <a:gd name="T40" fmla="*/ 39 w 339"/>
                <a:gd name="T41" fmla="*/ 9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9" h="114">
                  <a:moveTo>
                    <a:pt x="326" y="114"/>
                  </a:moveTo>
                  <a:cubicBezTo>
                    <a:pt x="13" y="114"/>
                    <a:pt x="13" y="114"/>
                    <a:pt x="13" y="114"/>
                  </a:cubicBezTo>
                  <a:cubicBezTo>
                    <a:pt x="8" y="114"/>
                    <a:pt x="4" y="112"/>
                    <a:pt x="2" y="108"/>
                  </a:cubicBezTo>
                  <a:cubicBezTo>
                    <a:pt x="0" y="104"/>
                    <a:pt x="1" y="99"/>
                    <a:pt x="4" y="95"/>
                  </a:cubicBezTo>
                  <a:cubicBezTo>
                    <a:pt x="7" y="91"/>
                    <a:pt x="10" y="87"/>
                    <a:pt x="15" y="82"/>
                  </a:cubicBezTo>
                  <a:cubicBezTo>
                    <a:pt x="15" y="81"/>
                    <a:pt x="70" y="17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6" y="13"/>
                    <a:pt x="182" y="0"/>
                    <a:pt x="226" y="0"/>
                  </a:cubicBezTo>
                  <a:cubicBezTo>
                    <a:pt x="236" y="0"/>
                    <a:pt x="243" y="0"/>
                    <a:pt x="247" y="2"/>
                  </a:cubicBezTo>
                  <a:cubicBezTo>
                    <a:pt x="266" y="6"/>
                    <a:pt x="281" y="28"/>
                    <a:pt x="297" y="52"/>
                  </a:cubicBezTo>
                  <a:cubicBezTo>
                    <a:pt x="309" y="69"/>
                    <a:pt x="321" y="88"/>
                    <a:pt x="331" y="91"/>
                  </a:cubicBezTo>
                  <a:cubicBezTo>
                    <a:pt x="336" y="93"/>
                    <a:pt x="339" y="99"/>
                    <a:pt x="338" y="105"/>
                  </a:cubicBezTo>
                  <a:cubicBezTo>
                    <a:pt x="337" y="110"/>
                    <a:pt x="332" y="114"/>
                    <a:pt x="326" y="114"/>
                  </a:cubicBezTo>
                  <a:close/>
                  <a:moveTo>
                    <a:pt x="39" y="90"/>
                  </a:moveTo>
                  <a:cubicBezTo>
                    <a:pt x="295" y="90"/>
                    <a:pt x="295" y="90"/>
                    <a:pt x="295" y="90"/>
                  </a:cubicBezTo>
                  <a:cubicBezTo>
                    <a:pt x="289" y="83"/>
                    <a:pt x="283" y="74"/>
                    <a:pt x="277" y="65"/>
                  </a:cubicBezTo>
                  <a:cubicBezTo>
                    <a:pt x="266" y="48"/>
                    <a:pt x="252" y="27"/>
                    <a:pt x="242" y="25"/>
                  </a:cubicBezTo>
                  <a:cubicBezTo>
                    <a:pt x="240" y="25"/>
                    <a:pt x="236" y="24"/>
                    <a:pt x="226" y="24"/>
                  </a:cubicBezTo>
                  <a:cubicBezTo>
                    <a:pt x="184" y="24"/>
                    <a:pt x="97" y="37"/>
                    <a:pt x="96" y="37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88" y="41"/>
                    <a:pt x="60" y="67"/>
                    <a:pt x="39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8" name="Oval 17"/>
            <p:cNvSpPr>
              <a:spLocks noChangeArrowheads="1"/>
            </p:cNvSpPr>
            <p:nvPr/>
          </p:nvSpPr>
          <p:spPr bwMode="auto">
            <a:xfrm>
              <a:off x="4617" y="2357"/>
              <a:ext cx="126" cy="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  <p:sp>
          <p:nvSpPr>
            <p:cNvPr id="59" name="Oval 18"/>
            <p:cNvSpPr>
              <a:spLocks noChangeArrowheads="1"/>
            </p:cNvSpPr>
            <p:nvPr/>
          </p:nvSpPr>
          <p:spPr bwMode="auto">
            <a:xfrm>
              <a:off x="3881" y="2357"/>
              <a:ext cx="126" cy="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dirty="0">
                <a:solidFill>
                  <a:srgbClr val="4D4D4F"/>
                </a:solidFill>
                <a:latin typeface="Arial Narrow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90882" y="6221613"/>
            <a:ext cx="1973297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2000" b="1" dirty="0" smtClean="0">
                <a:solidFill>
                  <a:srgbClr val="4D4D4F"/>
                </a:solidFill>
                <a:latin typeface="Arial Narrow"/>
              </a:rPr>
              <a:t>Animal strike 14.4%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59" y="5917102"/>
            <a:ext cx="1510197" cy="78496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9405"/>
            <a:ext cx="8280920" cy="21528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71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401672"/>
              </p:ext>
            </p:extLst>
          </p:nvPr>
        </p:nvGraphicFramePr>
        <p:xfrm>
          <a:off x="124396" y="188640"/>
          <a:ext cx="9019604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5"/>
          <p:cNvSpPr/>
          <p:nvPr/>
        </p:nvSpPr>
        <p:spPr>
          <a:xfrm>
            <a:off x="3707904" y="1484784"/>
            <a:ext cx="1440160" cy="10081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35760" y="1340768"/>
            <a:ext cx="720080" cy="57606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197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707904" y="1484784"/>
            <a:ext cx="1440160" cy="10081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88" y="230366"/>
            <a:ext cx="2323655" cy="678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827584" y="549456"/>
            <a:ext cx="5423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2000" b="1" dirty="0" smtClean="0">
                <a:solidFill>
                  <a:srgbClr val="4D4D4F"/>
                </a:solidFill>
                <a:latin typeface="Arial Narrow"/>
              </a:rPr>
              <a:t>MULTI </a:t>
            </a:r>
            <a:r>
              <a:rPr lang="en-AU" sz="2000" b="1" dirty="0">
                <a:solidFill>
                  <a:srgbClr val="4D4D4F"/>
                </a:solidFill>
                <a:latin typeface="Arial Narrow"/>
              </a:rPr>
              <a:t>VEHICLE </a:t>
            </a:r>
            <a:r>
              <a:rPr lang="en-AU" sz="2000" b="1" dirty="0" smtClean="0">
                <a:solidFill>
                  <a:srgbClr val="4D4D4F"/>
                </a:solidFill>
                <a:latin typeface="Arial Narrow"/>
              </a:rPr>
              <a:t>ACCIDENTS 56% </a:t>
            </a:r>
            <a:r>
              <a:rPr lang="en-AU" sz="2000" b="1" dirty="0">
                <a:solidFill>
                  <a:srgbClr val="4D4D4F"/>
                </a:solidFill>
                <a:latin typeface="Arial Narrow"/>
              </a:rPr>
              <a:t>: STATE / FINDING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741673"/>
              </p:ext>
            </p:extLst>
          </p:nvPr>
        </p:nvGraphicFramePr>
        <p:xfrm>
          <a:off x="251520" y="1124744"/>
          <a:ext cx="864096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38773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629279"/>
              </p:ext>
            </p:extLst>
          </p:nvPr>
        </p:nvGraphicFramePr>
        <p:xfrm>
          <a:off x="179512" y="1052736"/>
          <a:ext cx="8712968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88" y="230366"/>
            <a:ext cx="2323655" cy="678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611560" y="472067"/>
            <a:ext cx="3928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2000" b="1" dirty="0" smtClean="0">
                <a:solidFill>
                  <a:srgbClr val="4D4D4F"/>
                </a:solidFill>
                <a:latin typeface="Arial Narrow"/>
              </a:rPr>
              <a:t>MAINTENANCE 7%: </a:t>
            </a:r>
            <a:r>
              <a:rPr lang="en-AU" sz="2000" b="1" dirty="0">
                <a:solidFill>
                  <a:srgbClr val="4D4D4F"/>
                </a:solidFill>
                <a:latin typeface="Arial Narrow"/>
              </a:rPr>
              <a:t>STATE / FINDING</a:t>
            </a:r>
          </a:p>
        </p:txBody>
      </p:sp>
    </p:spTree>
    <p:extLst>
      <p:ext uri="{BB962C8B-B14F-4D97-AF65-F5344CB8AC3E}">
        <p14:creationId xmlns:p14="http://schemas.microsoft.com/office/powerpoint/2010/main" val="1044266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8197ef2b-3c1b-44fb-b09f-ac22d1963a7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National Transport Insurance">
      <a:dk1>
        <a:srgbClr val="4D4D4F"/>
      </a:dk1>
      <a:lt1>
        <a:sysClr val="window" lastClr="FFFFFF"/>
      </a:lt1>
      <a:dk2>
        <a:srgbClr val="19191A"/>
      </a:dk2>
      <a:lt2>
        <a:srgbClr val="C7C8CA"/>
      </a:lt2>
      <a:accent1>
        <a:srgbClr val="00874A"/>
      </a:accent1>
      <a:accent2>
        <a:srgbClr val="FBB040"/>
      </a:accent2>
      <a:accent3>
        <a:srgbClr val="DF7E3E"/>
      </a:accent3>
      <a:accent4>
        <a:srgbClr val="2484C6"/>
      </a:accent4>
      <a:accent5>
        <a:srgbClr val="DA1E5D"/>
      </a:accent5>
      <a:accent6>
        <a:srgbClr val="2B2765"/>
      </a:accent6>
      <a:hlink>
        <a:srgbClr val="2484C6"/>
      </a:hlink>
      <a:folHlink>
        <a:srgbClr val="DA1E5D"/>
      </a:folHlink>
    </a:clrScheme>
    <a:fontScheme name="NTI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ctr">
          <a:lnSpc>
            <a:spcPct val="85000"/>
          </a:lnSpc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2427</TotalTime>
  <Words>540</Words>
  <Application>Microsoft Office PowerPoint</Application>
  <PresentationFormat>On-screen Show (4:3)</PresentationFormat>
  <Paragraphs>189</Paragraphs>
  <Slides>16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Power</dc:creator>
  <cp:lastModifiedBy>Driscoll</cp:lastModifiedBy>
  <cp:revision>123</cp:revision>
  <cp:lastPrinted>2016-06-17T02:07:28Z</cp:lastPrinted>
  <dcterms:created xsi:type="dcterms:W3CDTF">2008-04-30T01:07:57Z</dcterms:created>
  <dcterms:modified xsi:type="dcterms:W3CDTF">2016-09-12T22:36:32Z</dcterms:modified>
</cp:coreProperties>
</file>