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5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sten Denehy" initials="K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C47"/>
    <a:srgbClr val="00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32" d="100"/>
          <a:sy n="132" d="100"/>
        </p:scale>
        <p:origin x="-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8-05T15:53:14.096" idx="1">
    <p:pos x="3834" y="813"/>
    <p:text>insert pic of final web desig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24200"/>
            <a:ext cx="7772400" cy="11430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343400"/>
            <a:ext cx="6400800" cy="1524000"/>
          </a:xfrm>
        </p:spPr>
        <p:txBody>
          <a:bodyPr/>
          <a:lstStyle>
            <a:lvl1pPr marL="0" indent="0">
              <a:defRPr>
                <a:solidFill>
                  <a:srgbClr val="932C47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943600"/>
            <a:ext cx="3733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32C47"/>
                </a:solidFill>
              </a:defRPr>
            </a:lvl1pPr>
          </a:lstStyle>
          <a:p>
            <a:endParaRPr lang="en-US"/>
          </a:p>
        </p:txBody>
      </p:sp>
      <p:pic>
        <p:nvPicPr>
          <p:cNvPr id="3081" name="Picture 9" descr="Media Release Background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376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0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74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66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5760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41044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5760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041775" cy="41044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37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0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35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25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98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1" name="Picture 11" descr="Media Release Background-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1"/>
          </a:solidFill>
          <a:latin typeface="Arial" charset="0"/>
          <a:ea typeface="ＭＳ Ｐゴシック" pitchFamily="-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1"/>
          </a:solidFill>
          <a:latin typeface="Arial" charset="0"/>
          <a:ea typeface="ＭＳ Ｐゴシック" pitchFamily="-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1"/>
          </a:solidFill>
          <a:latin typeface="Arial" charset="0"/>
          <a:ea typeface="ＭＳ Ｐゴシック" pitchFamily="-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1"/>
          </a:solidFill>
          <a:latin typeface="Arial" charset="0"/>
          <a:ea typeface="ＭＳ Ｐゴシック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1"/>
          </a:solidFill>
          <a:latin typeface="Arial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1"/>
          </a:solidFill>
          <a:latin typeface="Arial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1"/>
          </a:solidFill>
          <a:latin typeface="Arial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1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Heavy Vehicle Roadworthiness Program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343400"/>
            <a:ext cx="7766248" cy="1524000"/>
          </a:xfrm>
        </p:spPr>
        <p:txBody>
          <a:bodyPr/>
          <a:lstStyle/>
          <a:p>
            <a:r>
              <a:rPr lang="en-US" dirty="0" smtClean="0"/>
              <a:t>Bulk Tanker Day 2014</a:t>
            </a:r>
          </a:p>
          <a:p>
            <a:r>
              <a:rPr lang="en-US" dirty="0" smtClean="0"/>
              <a:t>Paul Retter, Chief Executive and Commissioner</a:t>
            </a:r>
          </a:p>
          <a:p>
            <a:r>
              <a:rPr lang="en-US" dirty="0" smtClean="0"/>
              <a:t>4 September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Opportunities for improvement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3814192" cy="4343400"/>
          </a:xfrm>
        </p:spPr>
        <p:txBody>
          <a:bodyPr anchor="ctr"/>
          <a:lstStyle/>
          <a:p>
            <a:pPr marL="0" lvl="0" indent="0"/>
            <a:r>
              <a:rPr lang="en-GB" b="1" dirty="0"/>
              <a:t>Improved accreditation/safety management system </a:t>
            </a:r>
            <a:r>
              <a:rPr lang="en-GB" b="1" dirty="0" smtClean="0"/>
              <a:t>arrangements</a:t>
            </a:r>
            <a:r>
              <a:rPr lang="en-GB" dirty="0" smtClean="0"/>
              <a:t> </a:t>
            </a:r>
            <a:endParaRPr lang="en-AU" dirty="0"/>
          </a:p>
          <a:p>
            <a:endParaRPr lang="en-AU" dirty="0"/>
          </a:p>
        </p:txBody>
      </p:sp>
      <p:pic>
        <p:nvPicPr>
          <p:cNvPr id="6147" name="Picture 3" descr="C:\Users\murphye\AppData\Local\Microsoft\Windows\Temporary Internet Files\Content.IE5\69OP7R73\MP9004221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491880" cy="232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0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Opportunities for improvement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1151384"/>
          </a:xfrm>
        </p:spPr>
        <p:txBody>
          <a:bodyPr anchor="ctr"/>
          <a:lstStyle/>
          <a:p>
            <a:pPr marL="0" indent="0"/>
            <a:r>
              <a:rPr lang="en-AU" b="1" dirty="0"/>
              <a:t>Establishing a nationally consistent network and fleet monitoring strategy</a:t>
            </a:r>
            <a:r>
              <a:rPr lang="en-AU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51" y="3645024"/>
            <a:ext cx="2971800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4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Australian Dangerous Goods Code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133600"/>
            <a:ext cx="3886200" cy="4343400"/>
          </a:xfrm>
        </p:spPr>
        <p:txBody>
          <a:bodyPr/>
          <a:lstStyle/>
          <a:p>
            <a:endParaRPr lang="en-AU" dirty="0" smtClean="0"/>
          </a:p>
          <a:p>
            <a:pPr marL="0" indent="0"/>
            <a:r>
              <a:rPr lang="en-AU" dirty="0" smtClean="0"/>
              <a:t>New edition 7.3 August 2014</a:t>
            </a:r>
          </a:p>
          <a:p>
            <a:endParaRPr lang="en-AU" dirty="0"/>
          </a:p>
          <a:p>
            <a:pPr marL="0" indent="0"/>
            <a:r>
              <a:rPr lang="en-AU" dirty="0" smtClean="0"/>
              <a:t>Available to download from the NTC website at www.ntc.gov.au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871537" cy="479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80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NTC website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3814192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 smtClean="0">
                <a:solidFill>
                  <a:srgbClr val="000000"/>
                </a:solidFill>
              </a:rPr>
              <a:t>www.ntc.gov.au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0000"/>
                </a:solidFill>
              </a:rPr>
              <a:t>Use on smart phones and tablets</a:t>
            </a:r>
            <a:endParaRPr lang="en-AU" b="1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 smtClean="0">
                <a:solidFill>
                  <a:srgbClr val="000000"/>
                </a:solidFill>
              </a:rPr>
              <a:t>Easier to find information</a:t>
            </a:r>
            <a:endParaRPr lang="en-AU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 smtClean="0">
                <a:solidFill>
                  <a:srgbClr val="000000"/>
                </a:solidFill>
              </a:rPr>
              <a:t>Tailor news to your interests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0000"/>
                </a:solidFill>
              </a:rPr>
              <a:t>An </a:t>
            </a:r>
            <a:r>
              <a:rPr lang="en-AU" b="1" dirty="0">
                <a:solidFill>
                  <a:srgbClr val="000000"/>
                </a:solidFill>
              </a:rPr>
              <a:t>advanced search </a:t>
            </a:r>
            <a:r>
              <a:rPr lang="en-AU" dirty="0">
                <a:solidFill>
                  <a:srgbClr val="000000"/>
                </a:solidFill>
              </a:rPr>
              <a:t>feature </a:t>
            </a:r>
            <a:endParaRPr lang="en-AU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0000"/>
                </a:solidFill>
              </a:rPr>
              <a:t>A </a:t>
            </a:r>
            <a:r>
              <a:rPr lang="en-AU" dirty="0">
                <a:solidFill>
                  <a:srgbClr val="000000"/>
                </a:solidFill>
              </a:rPr>
              <a:t>better </a:t>
            </a:r>
            <a:r>
              <a:rPr lang="en-AU" b="1" dirty="0">
                <a:solidFill>
                  <a:srgbClr val="000000"/>
                </a:solidFill>
              </a:rPr>
              <a:t>submissions process </a:t>
            </a:r>
            <a:endParaRPr lang="en-AU" dirty="0" smtClean="0">
              <a:solidFill>
                <a:srgbClr val="000000"/>
              </a:solidFill>
            </a:endParaRP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42" y="2291680"/>
            <a:ext cx="524722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13" descr="Media Release Background_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685800" y="762000"/>
            <a:ext cx="7696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The National Transport Commission leads regulatory and operational reform nationally to meet the needs of transport users and the broader community for safe, efficient and sustainable land </a:t>
            </a:r>
            <a:r>
              <a:rPr lang="en-US" dirty="0" smtClean="0">
                <a:solidFill>
                  <a:schemeClr val="bg1"/>
                </a:solidFill>
              </a:rPr>
              <a:t>transport.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2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Keep in touch with the latest NTC news by registering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receive our free e-newsletter and alerts at www.ntc.gov.au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NTC and NHVR roadworthiness program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560840" cy="4343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8A0928"/>
                </a:solidFill>
                <a:latin typeface="Arial Bold" pitchFamily="-64" charset="0"/>
              </a:rPr>
              <a:t>Two streams of work: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A review of heavy vehicle roadworthiness inspection regimes</a:t>
            </a:r>
            <a:endParaRPr lang="en-AU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A review of the national heavy vehicle accreditation scheme or NHVAS.</a:t>
            </a:r>
            <a:endParaRPr lang="en-AU" dirty="0" smtClean="0"/>
          </a:p>
          <a:p>
            <a:pPr marL="0" lvl="0" indent="0"/>
            <a:r>
              <a:rPr lang="en-AU" dirty="0" smtClean="0">
                <a:solidFill>
                  <a:srgbClr val="8A0928"/>
                </a:solidFill>
                <a:latin typeface="Arial Bold" pitchFamily="-64" charset="0"/>
              </a:rPr>
              <a:t>Aim is </a:t>
            </a:r>
            <a:r>
              <a:rPr lang="en-AU" dirty="0">
                <a:solidFill>
                  <a:srgbClr val="8A0928"/>
                </a:solidFill>
                <a:latin typeface="Arial Bold" pitchFamily="-64" charset="0"/>
              </a:rPr>
              <a:t>to improve heavy vehicle roadworthiness in order to reduce the number of fatalities and serious injuries on our roads and support </a:t>
            </a:r>
            <a:r>
              <a:rPr lang="en-AU" dirty="0" smtClean="0">
                <a:solidFill>
                  <a:srgbClr val="8A0928"/>
                </a:solidFill>
                <a:latin typeface="Arial Bold" pitchFamily="-64" charset="0"/>
              </a:rPr>
              <a:t>efforts to improve community </a:t>
            </a:r>
            <a:r>
              <a:rPr lang="en-AU" dirty="0">
                <a:solidFill>
                  <a:srgbClr val="8A0928"/>
                </a:solidFill>
                <a:latin typeface="Arial Bold" pitchFamily="-64" charset="0"/>
              </a:rPr>
              <a:t>confidence in heavy vehicle safety.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effective national roadworthiness regime will involve…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7772400" cy="43434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developing nationally consistent standards and approaches </a:t>
            </a:r>
            <a:endParaRPr lang="en-GB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identifying </a:t>
            </a:r>
            <a:r>
              <a:rPr lang="en-GB" dirty="0"/>
              <a:t>the most effective use of accreditation </a:t>
            </a:r>
            <a:r>
              <a:rPr lang="en-GB" dirty="0" smtClean="0"/>
              <a:t>schemes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ensuring </a:t>
            </a:r>
            <a:r>
              <a:rPr lang="en-GB" dirty="0"/>
              <a:t>that all legislative provisions, governance arrangements, and operational requirements are appropriately designed and sufficiently robust</a:t>
            </a:r>
            <a:endParaRPr lang="en-AU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ensuring that costs to industry and governments are minimised.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48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progress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3994616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 smtClean="0"/>
              <a:t>Phase 1</a:t>
            </a:r>
            <a:r>
              <a:rPr lang="en-AU" dirty="0" smtClean="0"/>
              <a:t> report examined our current roadworthiness system and associated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 smtClean="0"/>
              <a:t>Phase 2 </a:t>
            </a:r>
            <a:r>
              <a:rPr lang="en-AU" dirty="0" smtClean="0"/>
              <a:t>report identifies opportunities for improvement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i="1" dirty="0" smtClean="0"/>
              <a:t>Open for public submissions until </a:t>
            </a:r>
            <a:r>
              <a:rPr lang="en-AU" b="1" i="1" dirty="0" smtClean="0"/>
              <a:t>26 September</a:t>
            </a:r>
            <a:endParaRPr lang="en-AU" b="1" i="1" dirty="0"/>
          </a:p>
        </p:txBody>
      </p:sp>
      <p:pic>
        <p:nvPicPr>
          <p:cNvPr id="3074" name="Picture 2" descr="\\ntcfs\StockImages\NTC Image Library\Workers\Heavy Vehicles\Hi-res\2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16" y="2492896"/>
            <a:ext cx="4355165" cy="28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2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phye\AppData\Local\Microsoft\Windows\Temporary Internet Files\Content.Outlook\8EFAIBR0\2014-07-14_11-45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" y="1844824"/>
            <a:ext cx="9144000" cy="404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9612" y="90527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004171"/>
                </a:solidFill>
                <a:latin typeface="+mj-lt"/>
                <a:ea typeface="+mj-ea"/>
                <a:cs typeface="+mj-cs"/>
              </a:rPr>
              <a:t>“Bow </a:t>
            </a:r>
            <a:r>
              <a:rPr lang="en-AU" sz="3600" dirty="0">
                <a:solidFill>
                  <a:srgbClr val="004171"/>
                </a:solidFill>
                <a:latin typeface="+mj-lt"/>
                <a:ea typeface="+mj-ea"/>
                <a:cs typeface="+mj-cs"/>
              </a:rPr>
              <a:t>tie” model</a:t>
            </a:r>
          </a:p>
        </p:txBody>
      </p:sp>
    </p:spTree>
    <p:extLst>
      <p:ext uri="{BB962C8B-B14F-4D97-AF65-F5344CB8AC3E}">
        <p14:creationId xmlns:p14="http://schemas.microsoft.com/office/powerpoint/2010/main" val="66530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Opportunities for improvement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4462264" cy="4343400"/>
          </a:xfrm>
        </p:spPr>
        <p:txBody>
          <a:bodyPr anchor="ctr"/>
          <a:lstStyle/>
          <a:p>
            <a:pPr marL="0" lvl="0" indent="0"/>
            <a:r>
              <a:rPr lang="en-GB" b="1" dirty="0" smtClean="0"/>
              <a:t>A </a:t>
            </a:r>
            <a:r>
              <a:rPr lang="en-GB" b="1" dirty="0"/>
              <a:t>clear definition </a:t>
            </a:r>
            <a:r>
              <a:rPr lang="en-GB" b="1" dirty="0" smtClean="0"/>
              <a:t>of </a:t>
            </a:r>
            <a:r>
              <a:rPr lang="en-GB" b="1" dirty="0"/>
              <a:t>what constitutes roadworthiness under the Heavy Vehicle National Law</a:t>
            </a:r>
            <a:r>
              <a:rPr lang="en-GB" dirty="0"/>
              <a:t>. 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2" descr="\\ntcfs\StockImages\NTC Image Library\Workers\Enforcement Officers\Hi-res\2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2958075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Opportunities for improvement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4032448" cy="4343400"/>
          </a:xfrm>
        </p:spPr>
        <p:txBody>
          <a:bodyPr anchor="t"/>
          <a:lstStyle/>
          <a:p>
            <a:pPr marL="0" indent="0"/>
            <a:endParaRPr lang="en-AU" b="1" dirty="0" smtClean="0"/>
          </a:p>
          <a:p>
            <a:pPr marL="0" indent="0"/>
            <a:r>
              <a:rPr lang="en-AU" b="1" dirty="0" smtClean="0"/>
              <a:t>Better </a:t>
            </a:r>
            <a:r>
              <a:rPr lang="en-AU" b="1" dirty="0"/>
              <a:t>information, education and training</a:t>
            </a:r>
            <a:endParaRPr lang="en-AU" dirty="0"/>
          </a:p>
        </p:txBody>
      </p:sp>
      <p:pic>
        <p:nvPicPr>
          <p:cNvPr id="5122" name="Picture 2" descr="\\ntcfs\StockImages\NTC Image Library\Workers\Other\Hi-res\3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5312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0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Opportunities for improvement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1367408"/>
          </a:xfrm>
        </p:spPr>
        <p:txBody>
          <a:bodyPr anchor="ctr"/>
          <a:lstStyle/>
          <a:p>
            <a:pPr marL="0" lvl="0" indent="0"/>
            <a:r>
              <a:rPr lang="en-GB" b="1" dirty="0"/>
              <a:t>Exploring how chain of responsibility duties could apply to vehicle roadworthiness</a:t>
            </a:r>
            <a:r>
              <a:rPr lang="en-GB" dirty="0"/>
              <a:t>. 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34132"/>
          <a:stretch/>
        </p:blipFill>
        <p:spPr bwMode="auto">
          <a:xfrm>
            <a:off x="2555776" y="3140969"/>
            <a:ext cx="5150193" cy="301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33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Opportunities for improvement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558608" cy="791344"/>
          </a:xfrm>
        </p:spPr>
        <p:txBody>
          <a:bodyPr anchor="ctr"/>
          <a:lstStyle/>
          <a:p>
            <a:pPr lvl="0"/>
            <a:r>
              <a:rPr lang="en-GB" b="1" dirty="0"/>
              <a:t>A standardised second party inspection system</a:t>
            </a:r>
            <a:r>
              <a:rPr lang="en-GB" dirty="0"/>
              <a:t>. </a:t>
            </a:r>
            <a:endParaRPr lang="en-AU" dirty="0"/>
          </a:p>
          <a:p>
            <a:endParaRPr lang="en-AU" dirty="0"/>
          </a:p>
        </p:txBody>
      </p:sp>
      <p:pic>
        <p:nvPicPr>
          <p:cNvPr id="4099" name="Picture 3" descr="\\ntcfs\StockImages\NTC Image Library\Workers\Enforcement Officers\Hi-res\2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277792" cy="35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TC_corporate_presentation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NTC_corporate_presentation_template</Template>
  <TotalTime>192</TotalTime>
  <Words>322</Words>
  <Application>Microsoft Macintosh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NTC_corporate_presentation_template</vt:lpstr>
      <vt:lpstr>Heavy Vehicle Roadworthiness Program</vt:lpstr>
      <vt:lpstr>NTC and NHVR roadworthiness program</vt:lpstr>
      <vt:lpstr>More effective national roadworthiness regime will involve…</vt:lpstr>
      <vt:lpstr>Current progress</vt:lpstr>
      <vt:lpstr>PowerPoint Presentation</vt:lpstr>
      <vt:lpstr>Opportunities for improvement</vt:lpstr>
      <vt:lpstr>Opportunities for improvement</vt:lpstr>
      <vt:lpstr>Opportunities for improvement</vt:lpstr>
      <vt:lpstr>Opportunities for improvement</vt:lpstr>
      <vt:lpstr>Opportunities for improvement</vt:lpstr>
      <vt:lpstr>Opportunities for improvement</vt:lpstr>
      <vt:lpstr>Australian Dangerous Goods Code</vt:lpstr>
      <vt:lpstr>New NTC website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Vehicle Roadworthiness Program</dc:title>
  <dc:creator>Eliza Murphy</dc:creator>
  <cp:lastModifiedBy>Robert Perkins</cp:lastModifiedBy>
  <cp:revision>10</cp:revision>
  <dcterms:created xsi:type="dcterms:W3CDTF">2014-08-29T01:50:57Z</dcterms:created>
  <dcterms:modified xsi:type="dcterms:W3CDTF">2014-09-05T00:47:55Z</dcterms:modified>
</cp:coreProperties>
</file>