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64" r:id="rId2"/>
    <p:sldId id="261" r:id="rId3"/>
    <p:sldId id="265" r:id="rId4"/>
    <p:sldId id="259" r:id="rId5"/>
    <p:sldId id="260" r:id="rId6"/>
    <p:sldId id="26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04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C26AB3-B9E1-4A34-A4A7-CD28095E93E1}" type="datetimeFigureOut">
              <a:rPr lang="en-US"/>
              <a:pPr/>
              <a:t>3/09/11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1C779-9B10-4A2E-B1EB-5F811DD59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W Emergency Day PPP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924706"/>
            <a:ext cx="7772400" cy="1470025"/>
          </a:xfrm>
        </p:spPr>
        <p:txBody>
          <a:bodyPr>
            <a:normAutofit/>
          </a:bodyPr>
          <a:lstStyle>
            <a:lvl1pPr>
              <a:defRPr sz="3800" b="1" baseline="0"/>
            </a:lvl1pPr>
          </a:lstStyle>
          <a:p>
            <a:r>
              <a:rPr lang="en-AU" dirty="0" smtClean="0"/>
              <a:t>Insert Text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9995" y="1989086"/>
            <a:ext cx="1402757" cy="803795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LOGO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W Emergency Day PPP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3087"/>
            <a:ext cx="8229600" cy="3292111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64400" y="406400"/>
            <a:ext cx="1422400" cy="11430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F907-04DA-46F8-BD77-1341378F6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7238" y="274638"/>
            <a:ext cx="411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SLIDE TITLE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2924175"/>
            <a:ext cx="7772400" cy="207282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098" name="Picture Placeholder 7"/>
          <p:cNvSpPr>
            <a:spLocks noGrp="1"/>
          </p:cNvSpPr>
          <p:nvPr>
            <p:ph type="body" sz="quarter" idx="4294967295"/>
          </p:nvPr>
        </p:nvSpPr>
        <p:spPr>
          <a:xfrm>
            <a:off x="2537138" y="1687133"/>
            <a:ext cx="4159876" cy="850006"/>
          </a:xfrm>
        </p:spPr>
        <p:txBody>
          <a:bodyPr/>
          <a:lstStyle/>
          <a:p>
            <a:pPr algn="ctr">
              <a:buNone/>
            </a:pPr>
            <a:r>
              <a:rPr lang="en-AU" sz="4000" b="1" dirty="0" smtClean="0"/>
              <a:t>TERP Governance</a:t>
            </a:r>
            <a:endParaRPr lang="en-US" sz="4000" b="1" dirty="0" smtClean="0"/>
          </a:p>
        </p:txBody>
      </p:sp>
      <p:pic>
        <p:nvPicPr>
          <p:cNvPr id="6" name="Picture 5" descr="YASS TWO TANKERS INCIDENT JUNE 21 2006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2434"/>
            <a:ext cx="7772400" cy="355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44243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AU" sz="4000" b="1" dirty="0" smtClean="0">
                <a:solidFill>
                  <a:srgbClr val="C00000"/>
                </a:solidFill>
              </a:rPr>
              <a:t>TERP Governance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014" y="467503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Mark Williams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AU" sz="3200" dirty="0" smtClean="0">
                <a:solidFill>
                  <a:srgbClr val="0000CC"/>
                </a:solidFill>
              </a:rPr>
              <a:t>TERP – Survey Results – July 2009</a:t>
            </a:r>
            <a:endParaRPr lang="en-US" sz="12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16344" cy="546064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AU" sz="800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AU" sz="1600" b="1" dirty="0" smtClean="0"/>
              <a:t>What level is the TERP program at in your business:</a:t>
            </a:r>
          </a:p>
          <a:p>
            <a:pPr eaLnBrk="1" hangingPunct="1">
              <a:buFontTx/>
              <a:buNone/>
            </a:pPr>
            <a:r>
              <a:rPr lang="en-AU" sz="1600" dirty="0" smtClean="0">
                <a:solidFill>
                  <a:srgbClr val="0000CC"/>
                </a:solidFill>
              </a:rPr>
              <a:t>      </a:t>
            </a:r>
            <a:r>
              <a:rPr lang="en-AU" sz="1600" dirty="0" smtClean="0"/>
              <a:t>-  Fully developed 49%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  -  Partially or desk top only 51%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AU" sz="1600" b="1" dirty="0" smtClean="0"/>
              <a:t>Practical training exercises </a:t>
            </a:r>
          </a:p>
          <a:p>
            <a:pPr eaLnBrk="1" hangingPunct="1">
              <a:buNone/>
            </a:pPr>
            <a:r>
              <a:rPr lang="en-AU" sz="1600" dirty="0" smtClean="0"/>
              <a:t>      -  62% (Yes) </a:t>
            </a:r>
          </a:p>
          <a:p>
            <a:pPr eaLnBrk="1" hangingPunct="1">
              <a:buNone/>
            </a:pPr>
            <a:r>
              <a:rPr lang="en-AU" sz="1600" dirty="0" smtClean="0"/>
              <a:t>      -  38% (No or don’t know</a:t>
            </a:r>
            <a:r>
              <a:rPr lang="en-AU" sz="1600" b="1" dirty="0" smtClean="0"/>
              <a:t>) </a:t>
            </a:r>
          </a:p>
          <a:p>
            <a:pPr eaLnBrk="1" hangingPunct="1"/>
            <a:endParaRPr lang="en-AU" sz="800" dirty="0" smtClean="0"/>
          </a:p>
          <a:p>
            <a:pPr eaLnBrk="1" hangingPunct="1"/>
            <a:r>
              <a:rPr lang="en-AU" sz="1600" b="1" dirty="0" smtClean="0"/>
              <a:t>At what level is that training at: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0000CC"/>
                </a:solidFill>
              </a:rPr>
              <a:t>   </a:t>
            </a:r>
            <a:r>
              <a:rPr lang="en-AU" sz="1600" dirty="0" smtClean="0"/>
              <a:t>-  Significant 30%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-  Limited or none 70%</a:t>
            </a:r>
          </a:p>
          <a:p>
            <a:pPr eaLnBrk="1" hangingPunct="1"/>
            <a:endParaRPr lang="en-AU" sz="800" dirty="0" smtClean="0"/>
          </a:p>
          <a:p>
            <a:pPr eaLnBrk="1" hangingPunct="1"/>
            <a:r>
              <a:rPr lang="en-AU" sz="1600" b="1" dirty="0" smtClean="0"/>
              <a:t>Who conducts the training: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0000CC"/>
                </a:solidFill>
              </a:rPr>
              <a:t>     </a:t>
            </a:r>
            <a:r>
              <a:rPr lang="en-AU" sz="1600" dirty="0" smtClean="0"/>
              <a:t>-  RTO &amp; Others 36%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  -  Internal Trainer 57%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  -  No Training  7%</a:t>
            </a:r>
          </a:p>
          <a:p>
            <a:pPr eaLnBrk="1" hangingPunct="1">
              <a:buFontTx/>
              <a:buNone/>
            </a:pPr>
            <a:endParaRPr lang="en-AU" sz="800" dirty="0" smtClean="0"/>
          </a:p>
          <a:p>
            <a:pPr eaLnBrk="1" hangingPunct="1"/>
            <a:r>
              <a:rPr lang="en-AU" sz="1600" b="1" dirty="0" smtClean="0"/>
              <a:t>How often is the training updated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  -  Regularly 35%  </a:t>
            </a:r>
          </a:p>
          <a:p>
            <a:pPr eaLnBrk="1" hangingPunct="1">
              <a:buFontTx/>
              <a:buNone/>
            </a:pPr>
            <a:r>
              <a:rPr lang="en-AU" sz="1600" dirty="0" smtClean="0"/>
              <a:t>      -  Annually or induction only 65%</a:t>
            </a:r>
          </a:p>
          <a:p>
            <a:pPr eaLnBrk="1" hangingPunct="1">
              <a:buFontTx/>
              <a:buNone/>
            </a:pPr>
            <a:r>
              <a:rPr lang="en-AU" sz="1400" dirty="0" smtClean="0"/>
              <a:t>     </a:t>
            </a:r>
          </a:p>
          <a:p>
            <a:pPr eaLnBrk="1" hangingPunct="1"/>
            <a:endParaRPr lang="en-AU" sz="2000" dirty="0" smtClean="0">
              <a:solidFill>
                <a:srgbClr val="0000CC"/>
              </a:solidFill>
            </a:endParaRPr>
          </a:p>
        </p:txBody>
      </p:sp>
      <p:pic>
        <p:nvPicPr>
          <p:cNvPr id="7" name="Content Placeholder 3" descr="fire_465x288_220609_t3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242" y="1687132"/>
            <a:ext cx="4663301" cy="46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AU" sz="3200" dirty="0" smtClean="0">
                <a:solidFill>
                  <a:srgbClr val="0000CC"/>
                </a:solidFill>
              </a:rPr>
              <a:t>Survey Conclusions</a:t>
            </a:r>
            <a:endParaRPr lang="en-US" sz="3200" dirty="0" smtClean="0">
              <a:solidFill>
                <a:srgbClr val="0000CC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3558"/>
          </a:xfrm>
        </p:spPr>
        <p:txBody>
          <a:bodyPr/>
          <a:lstStyle/>
          <a:p>
            <a:endParaRPr lang="en-AU" sz="1000" dirty="0" smtClean="0"/>
          </a:p>
          <a:p>
            <a:r>
              <a:rPr lang="en-AU" sz="2400" dirty="0" smtClean="0"/>
              <a:t>Many Operators did not know what their obligations were with regard to TERP requirements                                        </a:t>
            </a:r>
          </a:p>
          <a:p>
            <a:pPr>
              <a:buFontTx/>
              <a:buNone/>
            </a:pPr>
            <a:r>
              <a:rPr lang="en-AU" sz="2400" b="1" dirty="0" smtClean="0">
                <a:solidFill>
                  <a:srgbClr val="FF0000"/>
                </a:solidFill>
              </a:rPr>
              <a:t>     </a:t>
            </a:r>
            <a:r>
              <a:rPr lang="en-AU" sz="1800" dirty="0" smtClean="0">
                <a:solidFill>
                  <a:srgbClr val="FF0000"/>
                </a:solidFill>
              </a:rPr>
              <a:t>– some conflicting &amp; confusing results</a:t>
            </a:r>
          </a:p>
          <a:p>
            <a:pPr>
              <a:buFontTx/>
              <a:buNone/>
            </a:pPr>
            <a:endParaRPr lang="en-AU" sz="800" dirty="0" smtClean="0">
              <a:solidFill>
                <a:srgbClr val="FF0000"/>
              </a:solidFill>
            </a:endParaRPr>
          </a:p>
          <a:p>
            <a:r>
              <a:rPr lang="en-AU" sz="2000" dirty="0" smtClean="0"/>
              <a:t>23%  do not have a documented TERP</a:t>
            </a:r>
          </a:p>
          <a:p>
            <a:endParaRPr lang="en-AU" sz="800" dirty="0" smtClean="0"/>
          </a:p>
          <a:p>
            <a:r>
              <a:rPr lang="en-AU" sz="2000" dirty="0" smtClean="0"/>
              <a:t>24%  believe that their TERP training was “accredited”</a:t>
            </a:r>
          </a:p>
          <a:p>
            <a:endParaRPr lang="en-AU" sz="800" dirty="0" smtClean="0"/>
          </a:p>
          <a:p>
            <a:r>
              <a:rPr lang="en-AU" sz="2000" dirty="0" smtClean="0"/>
              <a:t>49%  believe that their system was fully developed</a:t>
            </a:r>
          </a:p>
          <a:p>
            <a:endParaRPr lang="en-AU" sz="800" dirty="0" smtClean="0"/>
          </a:p>
          <a:p>
            <a:r>
              <a:rPr lang="en-AU" sz="2000" dirty="0" smtClean="0"/>
              <a:t>55%  not aware of any “specific” TERP training</a:t>
            </a:r>
          </a:p>
          <a:p>
            <a:endParaRPr lang="en-AU" sz="800" dirty="0" smtClean="0"/>
          </a:p>
          <a:p>
            <a:r>
              <a:rPr lang="en-AU" sz="2000" dirty="0" smtClean="0"/>
              <a:t>70%  have little or no training in TERP requirements</a:t>
            </a:r>
          </a:p>
          <a:p>
            <a:pPr>
              <a:buNone/>
            </a:pPr>
            <a:endParaRPr lang="en-AU" sz="2000" dirty="0" smtClean="0"/>
          </a:p>
          <a:p>
            <a:pPr>
              <a:buFontTx/>
              <a:buNone/>
            </a:pPr>
            <a:r>
              <a:rPr lang="en-AU" sz="1800" b="1" dirty="0" smtClean="0">
                <a:solidFill>
                  <a:srgbClr val="FF0000"/>
                </a:solidFill>
              </a:rPr>
              <a:t>               CONCLUSION: THAT THERE WAS CONSIDERABLE ROOM FOR IMPROVEMENT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6670"/>
            <a:ext cx="8229600" cy="5478529"/>
          </a:xfrm>
        </p:spPr>
        <p:txBody>
          <a:bodyPr/>
          <a:lstStyle/>
          <a:p>
            <a:pPr algn="ctr"/>
            <a:r>
              <a:rPr lang="en-US" dirty="0" smtClean="0"/>
              <a:t>CROIERG – TISC – NBTA – AFAC</a:t>
            </a:r>
          </a:p>
          <a:p>
            <a:pPr algn="ctr"/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CROIERG had already developed the TERP Training programs with TISC for Class 3’s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NBTA recognised that training needed  to expand to cover most other DG classes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TISC worked with NBTA &amp; developed enhanced training modules for additional DG classes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Training modules  completed and AFAC  became involved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Training modules recognized as “accredited training”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Governance, controls &amp; “card” coordinated through FPAA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15962"/>
          </a:xfrm>
        </p:spPr>
        <p:txBody>
          <a:bodyPr/>
          <a:lstStyle/>
          <a:p>
            <a:r>
              <a:rPr lang="en-AU" sz="3200" dirty="0" smtClean="0">
                <a:solidFill>
                  <a:srgbClr val="0000CC"/>
                </a:solidFill>
              </a:rPr>
              <a:t>Governance, Administration &amp; Control</a:t>
            </a:r>
            <a:endParaRPr lang="en-US" sz="3200" dirty="0" smtClean="0">
              <a:solidFill>
                <a:srgbClr val="0000CC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05200" y="1493948"/>
            <a:ext cx="2438400" cy="11730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AU" sz="1400" b="1" u="sng" dirty="0" smtClean="0"/>
          </a:p>
          <a:p>
            <a:pPr algn="ctr"/>
            <a:r>
              <a:rPr lang="en-AU" b="1" i="1" dirty="0" smtClean="0"/>
              <a:t>Governance Committee</a:t>
            </a:r>
            <a:endParaRPr lang="en-AU" sz="1400" b="1" dirty="0" smtClean="0"/>
          </a:p>
          <a:p>
            <a:pPr algn="ctr"/>
            <a:r>
              <a:rPr lang="en-AU" sz="1400" b="1" dirty="0" smtClean="0"/>
              <a:t>NBTA, CROIERG</a:t>
            </a:r>
          </a:p>
          <a:p>
            <a:pPr algn="ctr"/>
            <a:r>
              <a:rPr lang="en-AU" sz="1400" b="1" dirty="0" smtClean="0"/>
              <a:t>TISC, AFAC</a:t>
            </a:r>
            <a:endParaRPr lang="en-US" sz="1400" b="1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90600" y="5410200"/>
            <a:ext cx="1676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 smtClean="0"/>
              <a:t>Operator </a:t>
            </a:r>
          </a:p>
          <a:p>
            <a:pPr algn="ctr"/>
            <a:r>
              <a:rPr lang="en-AU" sz="1400" b="1" dirty="0" smtClean="0"/>
              <a:t>Nominees Accreditation</a:t>
            </a:r>
            <a:endParaRPr lang="en-AU" sz="1400" b="1" dirty="0"/>
          </a:p>
          <a:p>
            <a:pPr algn="ctr"/>
            <a:endParaRPr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4191000"/>
            <a:ext cx="152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 smtClean="0"/>
              <a:t>DG     </a:t>
            </a:r>
          </a:p>
          <a:p>
            <a:pPr algn="ctr"/>
            <a:r>
              <a:rPr lang="en-AU" sz="1400" b="1" dirty="0" smtClean="0"/>
              <a:t> Operators</a:t>
            </a:r>
          </a:p>
          <a:p>
            <a:pPr algn="ctr"/>
            <a:r>
              <a:rPr lang="en-AU" sz="1400" b="1" dirty="0" smtClean="0"/>
              <a:t>Nominees</a:t>
            </a:r>
          </a:p>
          <a:p>
            <a:pPr algn="ctr"/>
            <a:endParaRPr lang="en-US" sz="1400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2971800"/>
            <a:ext cx="152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AU" sz="1200" dirty="0" smtClean="0"/>
          </a:p>
          <a:p>
            <a:pPr algn="ctr"/>
            <a:r>
              <a:rPr lang="en-AU" sz="1400" b="1" dirty="0" smtClean="0"/>
              <a:t>Designated Trainers </a:t>
            </a:r>
            <a:endParaRPr lang="en-US" sz="1400" b="1" dirty="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1752600"/>
            <a:ext cx="1524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AU" sz="1600" dirty="0" smtClean="0"/>
          </a:p>
          <a:p>
            <a:pPr algn="ctr"/>
            <a:r>
              <a:rPr lang="en-AU" sz="1400" b="1" dirty="0" smtClean="0"/>
              <a:t>Selected </a:t>
            </a:r>
          </a:p>
          <a:p>
            <a:pPr algn="ctr"/>
            <a:r>
              <a:rPr lang="en-AU" sz="1400" b="1" dirty="0" smtClean="0"/>
              <a:t>RTO’s</a:t>
            </a:r>
            <a:endParaRPr lang="en-US" sz="1400" b="1" dirty="0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629400" y="1752600"/>
            <a:ext cx="1524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AU" sz="1400" dirty="0" smtClean="0"/>
          </a:p>
          <a:p>
            <a:pPr algn="ctr"/>
            <a:r>
              <a:rPr lang="en-AU" sz="1400" b="1" dirty="0" smtClean="0"/>
              <a:t>Marketing </a:t>
            </a:r>
          </a:p>
          <a:p>
            <a:pPr algn="ctr"/>
            <a:r>
              <a:rPr lang="en-AU" sz="1400" b="1" dirty="0" smtClean="0"/>
              <a:t>Promotion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6629400" y="4267200"/>
            <a:ext cx="1676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 smtClean="0"/>
              <a:t>Refresher  Training &amp;</a:t>
            </a:r>
          </a:p>
          <a:p>
            <a:pPr algn="ctr"/>
            <a:r>
              <a:rPr lang="en-AU" sz="1400" b="1" dirty="0" smtClean="0"/>
              <a:t>Upgrades</a:t>
            </a:r>
            <a:endParaRPr lang="en-US" sz="1400" b="1" dirty="0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581400" y="5410200"/>
            <a:ext cx="2209800" cy="8382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 smtClean="0">
                <a:solidFill>
                  <a:srgbClr val="FF0000"/>
                </a:solidFill>
              </a:rPr>
              <a:t>TERP </a:t>
            </a:r>
          </a:p>
          <a:p>
            <a:pPr algn="ctr"/>
            <a:r>
              <a:rPr lang="en-AU" sz="1400" b="1" dirty="0" smtClean="0"/>
              <a:t>Competency</a:t>
            </a:r>
            <a:r>
              <a:rPr lang="en-AU" sz="1400" b="1" dirty="0"/>
              <a:t> </a:t>
            </a:r>
            <a:r>
              <a:rPr lang="en-AU" sz="1400" b="1" dirty="0" smtClean="0"/>
              <a:t> “Card”</a:t>
            </a:r>
          </a:p>
          <a:p>
            <a:pPr algn="ctr"/>
            <a:r>
              <a:rPr lang="en-AU" sz="1400" b="1" dirty="0" smtClean="0"/>
              <a:t>FPAA</a:t>
            </a:r>
            <a:endParaRPr lang="en-US" sz="1400" b="1" dirty="0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581400" y="3429794"/>
            <a:ext cx="2209800" cy="1066006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/>
              <a:t>   </a:t>
            </a:r>
          </a:p>
          <a:p>
            <a:pPr algn="ctr"/>
            <a:r>
              <a:rPr lang="en-AU" sz="1400" b="1" dirty="0"/>
              <a:t>ADMINISTRATION </a:t>
            </a:r>
            <a:r>
              <a:rPr lang="en-AU" sz="1400" b="1" dirty="0" smtClean="0"/>
              <a:t>         </a:t>
            </a:r>
          </a:p>
          <a:p>
            <a:pPr algn="ctr"/>
            <a:r>
              <a:rPr lang="en-AU" sz="1400" b="1" dirty="0" smtClean="0"/>
              <a:t>&amp;                </a:t>
            </a:r>
          </a:p>
          <a:p>
            <a:pPr algn="ctr"/>
            <a:r>
              <a:rPr lang="en-AU" sz="1400" b="1" dirty="0" smtClean="0"/>
              <a:t> CONTROL (FPAA)</a:t>
            </a:r>
            <a:endParaRPr lang="en-US" sz="1400" b="1" dirty="0"/>
          </a:p>
        </p:txBody>
      </p:sp>
      <p:cxnSp>
        <p:nvCxnSpPr>
          <p:cNvPr id="14350" name="Straight Arrow Connector 14"/>
          <p:cNvCxnSpPr>
            <a:cxnSpLocks noChangeShapeType="1"/>
            <a:endCxn id="14343" idx="3"/>
          </p:cNvCxnSpPr>
          <p:nvPr/>
        </p:nvCxnSpPr>
        <p:spPr bwMode="auto">
          <a:xfrm rot="10800000">
            <a:off x="2514600" y="22098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1" name="Straight Arrow Connector 17"/>
          <p:cNvCxnSpPr>
            <a:cxnSpLocks noChangeShapeType="1"/>
            <a:endCxn id="14342" idx="0"/>
          </p:cNvCxnSpPr>
          <p:nvPr/>
        </p:nvCxnSpPr>
        <p:spPr bwMode="auto">
          <a:xfrm rot="5400000">
            <a:off x="1525590" y="2743199"/>
            <a:ext cx="455611" cy="159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2" name="Straight Arrow Connector 23"/>
          <p:cNvCxnSpPr>
            <a:cxnSpLocks noChangeShapeType="1"/>
          </p:cNvCxnSpPr>
          <p:nvPr/>
        </p:nvCxnSpPr>
        <p:spPr bwMode="auto">
          <a:xfrm rot="5400000">
            <a:off x="1524794" y="3961606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3" name="Straight Arrow Connector 24"/>
          <p:cNvCxnSpPr>
            <a:cxnSpLocks noChangeShapeType="1"/>
          </p:cNvCxnSpPr>
          <p:nvPr/>
        </p:nvCxnSpPr>
        <p:spPr bwMode="auto">
          <a:xfrm rot="5400000">
            <a:off x="1448594" y="5181600"/>
            <a:ext cx="608806" cy="7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4" name="Straight Arrow Connector 25"/>
          <p:cNvCxnSpPr>
            <a:cxnSpLocks noChangeShapeType="1"/>
          </p:cNvCxnSpPr>
          <p:nvPr/>
        </p:nvCxnSpPr>
        <p:spPr bwMode="auto">
          <a:xfrm>
            <a:off x="5943600" y="2209800"/>
            <a:ext cx="685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1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152106" y="49149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1" name="Straight Arrow Connector 55"/>
          <p:cNvCxnSpPr>
            <a:cxnSpLocks noChangeShapeType="1"/>
            <a:stCxn id="68" idx="2"/>
          </p:cNvCxnSpPr>
          <p:nvPr/>
        </p:nvCxnSpPr>
        <p:spPr bwMode="auto">
          <a:xfrm rot="5400000">
            <a:off x="7162006" y="4114800"/>
            <a:ext cx="457994" cy="7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629400" y="5410200"/>
            <a:ext cx="16002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AU" sz="1400" dirty="0" smtClean="0"/>
          </a:p>
          <a:p>
            <a:pPr algn="ctr"/>
            <a:r>
              <a:rPr lang="en-AU" sz="1400" b="1" dirty="0" smtClean="0"/>
              <a:t>Auditing</a:t>
            </a:r>
          </a:p>
          <a:p>
            <a:pPr algn="ctr"/>
            <a:r>
              <a:rPr lang="en-AU" sz="1400" b="1" dirty="0" smtClean="0"/>
              <a:t>Processes</a:t>
            </a:r>
            <a:endParaRPr lang="en-US" sz="1400" b="1" dirty="0"/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6629400" y="3048000"/>
            <a:ext cx="152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sz="1400" b="1" dirty="0" smtClean="0"/>
              <a:t>Provision</a:t>
            </a:r>
          </a:p>
          <a:p>
            <a:pPr algn="ctr"/>
            <a:r>
              <a:rPr lang="en-AU" sz="1400" b="1" dirty="0" smtClean="0"/>
              <a:t>Training</a:t>
            </a:r>
          </a:p>
          <a:p>
            <a:pPr algn="ctr"/>
            <a:r>
              <a:rPr lang="en-AU" sz="1400" b="1" dirty="0" smtClean="0"/>
              <a:t>Equipment </a:t>
            </a:r>
            <a:endParaRPr lang="en-AU" sz="1400" b="1" dirty="0"/>
          </a:p>
        </p:txBody>
      </p:sp>
      <p:cxnSp>
        <p:nvCxnSpPr>
          <p:cNvPr id="69" name="Straight Arrow Connector 55"/>
          <p:cNvCxnSpPr>
            <a:cxnSpLocks noChangeShapeType="1"/>
            <a:stCxn id="14344" idx="2"/>
            <a:endCxn id="68" idx="0"/>
          </p:cNvCxnSpPr>
          <p:nvPr/>
        </p:nvCxnSpPr>
        <p:spPr bwMode="auto">
          <a:xfrm rot="5400000">
            <a:off x="7200900" y="2857500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6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267200" y="3048000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93" name="Straight Arrow Connector 14"/>
          <p:cNvCxnSpPr>
            <a:cxnSpLocks noChangeShapeType="1"/>
          </p:cNvCxnSpPr>
          <p:nvPr/>
        </p:nvCxnSpPr>
        <p:spPr bwMode="auto">
          <a:xfrm rot="5400000">
            <a:off x="7163594" y="5257006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2576848" y="4509752"/>
            <a:ext cx="1247104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2" name="Straight Arrow Connector 39"/>
          <p:cNvCxnSpPr>
            <a:cxnSpLocks noChangeShapeType="1"/>
          </p:cNvCxnSpPr>
          <p:nvPr/>
        </p:nvCxnSpPr>
        <p:spPr bwMode="auto">
          <a:xfrm rot="16200000" flipV="1">
            <a:off x="5434745" y="4472049"/>
            <a:ext cx="132251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92"/>
            <a:ext cx="8229600" cy="1300766"/>
          </a:xfrm>
        </p:spPr>
        <p:txBody>
          <a:bodyPr/>
          <a:lstStyle/>
          <a:p>
            <a:r>
              <a:rPr lang="en-US" dirty="0" smtClean="0"/>
              <a:t>THE ROLE OF FPAA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588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MATTHEW WRIGHT</a:t>
            </a:r>
            <a:endParaRPr lang="en-US" dirty="0"/>
          </a:p>
        </p:txBody>
      </p:sp>
      <p:pic>
        <p:nvPicPr>
          <p:cNvPr id="8195" name="Picture 3" descr="E:\My Documents\My Pictures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318" y="3374266"/>
            <a:ext cx="4353059" cy="2575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333</Words>
  <Application>Microsoft Macintosh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TERP – Survey Results – July 2009</vt:lpstr>
      <vt:lpstr>Survey Conclusions</vt:lpstr>
      <vt:lpstr>PowerPoint Presentation</vt:lpstr>
      <vt:lpstr>Governance, Administration &amp; Control</vt:lpstr>
      <vt:lpstr>THE ROLE OF FPAA</vt:lpstr>
    </vt:vector>
  </TitlesOfParts>
  <Company>Transport Marketing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Ellul</dc:creator>
  <cp:lastModifiedBy>Robert Perkins</cp:lastModifiedBy>
  <cp:revision>36</cp:revision>
  <dcterms:created xsi:type="dcterms:W3CDTF">2011-08-17T00:25:29Z</dcterms:created>
  <dcterms:modified xsi:type="dcterms:W3CDTF">2011-09-03T04:37:05Z</dcterms:modified>
</cp:coreProperties>
</file>