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794500" cy="10007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15D"/>
    <a:srgbClr val="180065"/>
    <a:srgbClr val="1745FF"/>
    <a:srgbClr val="D808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0" y="0"/>
            <a:ext cx="92075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6553200" cy="213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6400800" cy="9906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D8081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B04F-EB6A-4BC0-8F44-1BBBA35E2B8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4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1B68-1E2B-45F9-AA8A-AD0D8B4AD4C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CA307-7E56-40BF-BD3A-E4C1958C1AF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E9C0-20C1-4090-A735-C6374A43A54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4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78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F957-D933-47EA-992A-4258F7242D4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2CDD-8C8E-4F4A-AEC2-79ECDABAF6E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03543-D0BC-4397-A689-D788AE9C798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590F-6308-4843-A694-CF963C87B35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E891-EF99-4F03-A554-00F12004E4D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673A-3A11-4B49-AEEC-9124712C2AE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87313" y="0"/>
            <a:ext cx="9207501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4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4038" y="636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215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8/2/04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55563" y="6362700"/>
            <a:ext cx="533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215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3C9FA3-8A24-4083-ABEF-3A53960A0A9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8081B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8081B"/>
        </a:buClr>
        <a:buChar char="•"/>
        <a:defRPr sz="3200">
          <a:solidFill>
            <a:srgbClr val="00215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8081B"/>
        </a:buClr>
        <a:buFont typeface="Times" pitchFamily="18" charset="0"/>
        <a:buChar char="•"/>
        <a:defRPr sz="2800">
          <a:solidFill>
            <a:srgbClr val="00215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8081B"/>
        </a:buClr>
        <a:buFont typeface="Times" pitchFamily="18" charset="0"/>
        <a:buChar char="•"/>
        <a:defRPr sz="2400">
          <a:solidFill>
            <a:srgbClr val="00215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8081B"/>
        </a:buClr>
        <a:buFont typeface="Times" pitchFamily="18" charset="0"/>
        <a:buChar char="•"/>
        <a:defRPr sz="2000">
          <a:solidFill>
            <a:srgbClr val="00215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8081B"/>
        </a:buClr>
        <a:buFont typeface="Times" pitchFamily="18" charset="0"/>
        <a:buChar char="•"/>
        <a:defRPr sz="2000">
          <a:solidFill>
            <a:srgbClr val="00215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8081B"/>
        </a:buClr>
        <a:buFont typeface="Times"/>
        <a:buChar char="•"/>
        <a:defRPr sz="2000">
          <a:solidFill>
            <a:srgbClr val="00215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8081B"/>
        </a:buClr>
        <a:buFont typeface="Times"/>
        <a:buChar char="•"/>
        <a:defRPr sz="2000">
          <a:solidFill>
            <a:srgbClr val="00215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8081B"/>
        </a:buClr>
        <a:buFont typeface="Times"/>
        <a:buChar char="•"/>
        <a:defRPr sz="2000">
          <a:solidFill>
            <a:srgbClr val="00215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8081B"/>
        </a:buClr>
        <a:buFont typeface="Times"/>
        <a:buChar char="•"/>
        <a:defRPr sz="2000">
          <a:solidFill>
            <a:srgbClr val="00215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7772400" cy="1143000"/>
          </a:xfrm>
        </p:spPr>
        <p:txBody>
          <a:bodyPr/>
          <a:lstStyle/>
          <a:p>
            <a:pPr eaLnBrk="1" hangingPunct="1"/>
            <a:r>
              <a:rPr lang="en-AU" sz="3200" smtClean="0"/>
              <a:t>Fire Protection Association Australia</a:t>
            </a:r>
            <a:endParaRPr lang="en-US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7343775" cy="44418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AU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/>
              <a:t>Australia’s major technical and educational fire safety </a:t>
            </a:r>
            <a:r>
              <a:rPr lang="en-AU" sz="1600" dirty="0" smtClean="0"/>
              <a:t>organisation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 smtClean="0"/>
              <a:t>Membership base that is extremely broad consisting of approximately 1900 Members - both Individual and Corporate.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/>
              <a:t>We represent around 15,000 people employed in the Fire </a:t>
            </a:r>
            <a:r>
              <a:rPr lang="en-AU" sz="1600" dirty="0" smtClean="0"/>
              <a:t>Protection &amp; Safety </a:t>
            </a:r>
            <a:r>
              <a:rPr lang="en-AU" sz="1600" dirty="0"/>
              <a:t>Industry throughout Australia</a:t>
            </a:r>
            <a:r>
              <a:rPr lang="en-AU" sz="16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 smtClean="0"/>
              <a:t>National office located in Box Hill, Victoria employing 20 permanent staff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1600" dirty="0" smtClean="0"/>
              <a:t>Nationally Registered Training Organisation </a:t>
            </a:r>
            <a:r>
              <a:rPr lang="en-AU" sz="1600" dirty="0"/>
              <a:t>(RTO</a:t>
            </a:r>
            <a:r>
              <a:rPr lang="en-AU" sz="16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1600" dirty="0"/>
              <a:t>Government-appointed administrator / implementing agency for Licensing Programs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AU" sz="1600" dirty="0">
                <a:ea typeface="+mn-ea"/>
                <a:cs typeface="+mn-cs"/>
              </a:rPr>
              <a:t>Cabling Licences (</a:t>
            </a:r>
            <a:r>
              <a:rPr lang="en-AU" sz="1200" dirty="0" smtClean="0">
                <a:ea typeface="+mn-ea"/>
                <a:cs typeface="+mn-cs"/>
              </a:rPr>
              <a:t>Australia Multimedia Communications Authority</a:t>
            </a:r>
            <a:r>
              <a:rPr lang="en-AU" sz="1600" dirty="0" smtClean="0">
                <a:ea typeface="+mn-ea"/>
                <a:cs typeface="+mn-cs"/>
              </a:rPr>
              <a:t>) </a:t>
            </a:r>
            <a:r>
              <a:rPr lang="en-AU" sz="1600" dirty="0">
                <a:ea typeface="+mn-ea"/>
                <a:cs typeface="+mn-cs"/>
              </a:rPr>
              <a:t>– </a:t>
            </a:r>
            <a:r>
              <a:rPr lang="en-AU" sz="1600" dirty="0" smtClean="0">
                <a:ea typeface="+mn-ea"/>
                <a:cs typeface="+mn-cs"/>
              </a:rPr>
              <a:t>3200+ licences issued to date (2 different licence categories) </a:t>
            </a:r>
            <a:endParaRPr lang="en-AU" sz="1600" dirty="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AU" sz="1600" dirty="0">
                <a:ea typeface="+mn-ea"/>
                <a:cs typeface="+mn-cs"/>
              </a:rPr>
              <a:t>Extinguishing Agent Handling Licences </a:t>
            </a:r>
          </a:p>
          <a:p>
            <a:pPr marL="715963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/>
              <a:t>Ozone Protection &amp; Synthetic Greenhouse Gas Management     Regulations 1995 as it applies to the fire protection industry. </a:t>
            </a:r>
            <a:endParaRPr lang="en-AU" sz="16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AU" sz="1600" dirty="0">
                <a:ea typeface="+mn-ea"/>
                <a:cs typeface="+mn-cs"/>
              </a:rPr>
              <a:t>1350+ </a:t>
            </a:r>
            <a:r>
              <a:rPr lang="en-AU" sz="1600" dirty="0" smtClean="0">
                <a:ea typeface="+mn-ea"/>
                <a:cs typeface="+mn-cs"/>
              </a:rPr>
              <a:t>licences issued to date (6 different </a:t>
            </a:r>
            <a:r>
              <a:rPr lang="en-AU" sz="1600" dirty="0">
                <a:ea typeface="+mn-ea"/>
                <a:cs typeface="+mn-cs"/>
              </a:rPr>
              <a:t>licence categories)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1600" dirty="0"/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  <a:defRPr/>
            </a:pPr>
            <a:endParaRPr lang="en-AU" sz="1600" dirty="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  <a:defRPr/>
            </a:pPr>
            <a:endParaRPr lang="en-AU" sz="1600" dirty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AU" sz="1600" dirty="0"/>
          </a:p>
          <a:p>
            <a:pPr eaLnBrk="1" hangingPunct="1">
              <a:lnSpc>
                <a:spcPct val="80000"/>
              </a:lnSpc>
              <a:defRPr/>
            </a:pPr>
            <a:endParaRPr lang="en-A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7772400" cy="1143000"/>
          </a:xfrm>
        </p:spPr>
        <p:txBody>
          <a:bodyPr/>
          <a:lstStyle/>
          <a:p>
            <a:pPr eaLnBrk="1" hangingPunct="1"/>
            <a:r>
              <a:rPr lang="en-AU" sz="3200" smtClean="0"/>
              <a:t>Fire Protection Association Australia</a:t>
            </a:r>
            <a:endParaRPr lang="en-US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7343775" cy="44418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AU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 smtClean="0"/>
              <a:t>FPAA Australia to act as administrators for issuing and re-issuing of cards under the scheme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 smtClean="0"/>
              <a:t>Processing of received applications and validation of required competencies to issue card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 smtClean="0"/>
              <a:t>Maintain database of all licence holders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600" dirty="0" smtClean="0"/>
              <a:t>NBTA will set minimum requirements under the scheme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AU" sz="16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AU" sz="16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AU" sz="16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AU" sz="16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AU" sz="1600" dirty="0" smtClean="0"/>
              <a:t> 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AU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600" dirty="0"/>
          </a:p>
          <a:p>
            <a:pPr eaLnBrk="1" hangingPunct="1">
              <a:lnSpc>
                <a:spcPct val="80000"/>
              </a:lnSpc>
              <a:defRPr/>
            </a:pPr>
            <a:endParaRPr lang="en-AU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600" dirty="0" smtClean="0"/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  <a:defRPr/>
            </a:pPr>
            <a:endParaRPr lang="en-AU" sz="1600" dirty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AU" sz="1600" dirty="0"/>
          </a:p>
          <a:p>
            <a:pPr eaLnBrk="1" hangingPunct="1">
              <a:lnSpc>
                <a:spcPct val="80000"/>
              </a:lnSpc>
              <a:defRPr/>
            </a:pPr>
            <a:endParaRPr lang="en-A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290888"/>
            <a:ext cx="4105275" cy="267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AA PP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172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FPAA PP Template</vt:lpstr>
      <vt:lpstr>Fire Protection Association Australia</vt:lpstr>
      <vt:lpstr>Fire Protection Association Australia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UJser</dc:creator>
  <cp:lastModifiedBy>User</cp:lastModifiedBy>
  <cp:revision>42</cp:revision>
  <dcterms:created xsi:type="dcterms:W3CDTF">2010-05-10T03:48:41Z</dcterms:created>
  <dcterms:modified xsi:type="dcterms:W3CDTF">2011-09-08T04:35:24Z</dcterms:modified>
</cp:coreProperties>
</file>