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59" y="7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EC96E-289B-4394-87E4-98FA5E332D11}" type="datetimeFigureOut">
              <a:rPr lang="en-AU" smtClean="0"/>
              <a:t>5/09/2012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C2AC-532F-4550-A337-7174FA358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98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Provides confidence to the community that you are:</a:t>
            </a:r>
            <a:r>
              <a:rPr lang="en-AU" baseline="0" dirty="0" smtClean="0"/>
              <a:t> credentialed, professional, accountable, trained, knowledgeable and appropriately skilled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7C2AC-532F-4550-A337-7174FA358F7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84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2ABD-763D-274D-AFDF-C62E24BE6AEF}" type="datetimeFigureOut">
              <a:rPr lang="en-US" smtClean="0"/>
              <a:pPr/>
              <a:t>9/5/2012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4B2F1-1483-324A-8E66-3E0053506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6.ti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4" Type="http://schemas.openxmlformats.org/officeDocument/2006/relationships/image" Target="../media/image15.jp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640" y="4616911"/>
            <a:ext cx="7131153" cy="1518841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FPA Australia </a:t>
            </a:r>
            <a:b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Bulk Tanker Emergency Incident Responder Card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Scott Williams – Chief Executive Officer</a:t>
            </a:r>
            <a:b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September 2012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8108" y="5960804"/>
            <a:ext cx="6671281" cy="57243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285750" lvl="0" indent="-28575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rgbClr val="003B67"/>
              </a:solidFill>
              <a:latin typeface="Arial"/>
              <a:ea typeface="+mj-ea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lang="en-US" sz="1600" dirty="0" smtClean="0">
              <a:solidFill>
                <a:srgbClr val="003B67"/>
              </a:solidFill>
              <a:latin typeface="Arial"/>
              <a:ea typeface="+mj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3B67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640" y="223607"/>
            <a:ext cx="7131153" cy="1162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FPA Australia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741" y="1353080"/>
            <a:ext cx="790747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FPA Australia is the peak technical and educational fire safety organisation in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Australia aiming to reduce the impact of fire on Life, Property and the Environment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Not-for-profit association, based in Melbourne employing some 28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staff</a:t>
            </a:r>
            <a:endParaRPr lang="en-US" sz="1400" dirty="0">
              <a:solidFill>
                <a:srgbClr val="003B67"/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Membership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made up of Corporate and Personal members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representing over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15,000 individuals working in the fire protection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industry</a:t>
            </a: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Significant focus on development of Australian Standards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, industry technical guidance documents, advocacy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to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government and the broader community for improved life safety outcomes,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development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and delivery of industry competencies</a:t>
            </a: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Appointed by the Department of Sustainability, Environment, Water, Population and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Communities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to administer the Fire Protection Division of the Ozone Protection and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Synthetic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Greenhouse Gas Management Regulations 1995.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The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role of the association is to manage the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Permit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system for Extinguishing Agent Handing Licenses of which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1377 Licenses have been issued to date</a:t>
            </a: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Accredited by Australian Communications and Media Authority (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ACMA)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to run a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cabling registration scheme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for cabling technicians working within the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industry. As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of 30 June 2012, 2705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Licenses issued to cabling technicians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Manages a Bushfire Planning and Design Accreditation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Scheme (BPAD) </a:t>
            </a:r>
            <a:r>
              <a:rPr lang="en-US" sz="1400" dirty="0">
                <a:solidFill>
                  <a:srgbClr val="003B67"/>
                </a:solidFill>
                <a:latin typeface="Arial"/>
                <a:cs typeface="Arial"/>
              </a:rPr>
              <a:t>for Practitioners working within the industry </a:t>
            </a:r>
            <a:r>
              <a:rPr lang="en-US" sz="1400" dirty="0" smtClean="0">
                <a:solidFill>
                  <a:srgbClr val="003B67"/>
                </a:solidFill>
                <a:latin typeface="Arial"/>
                <a:cs typeface="Arial"/>
              </a:rPr>
              <a:t>along with a Workplace Emergency Response Scheme</a:t>
            </a:r>
            <a:endParaRPr lang="en-US" sz="1400" dirty="0">
              <a:solidFill>
                <a:srgbClr val="003B67"/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1400" dirty="0">
              <a:solidFill>
                <a:srgbClr val="003B67"/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rgbClr val="003B67"/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003B6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1640" y="223607"/>
            <a:ext cx="7131153" cy="1162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FPA Australia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641" y="1386358"/>
            <a:ext cx="80135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Why partner with FPA Australia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Like minded organisation that has </a:t>
            </a:r>
            <a:r>
              <a:rPr lang="en-AU" sz="1600" dirty="0">
                <a:solidFill>
                  <a:srgbClr val="003B67"/>
                </a:solidFill>
                <a:latin typeface="Arial"/>
                <a:cs typeface="Arial"/>
              </a:rPr>
              <a:t>a strong interest to reduce incidents that potentially may lead to the risk of fire and potentially large scale </a:t>
            </a:r>
            <a:r>
              <a:rPr lang="en-AU" sz="1600" dirty="0" smtClean="0">
                <a:solidFill>
                  <a:srgbClr val="003B67"/>
                </a:solidFill>
                <a:latin typeface="Arial"/>
                <a:cs typeface="Arial"/>
              </a:rPr>
              <a:t>emergencies</a:t>
            </a:r>
            <a:endParaRPr lang="en-AU" sz="1600" dirty="0">
              <a:solidFill>
                <a:srgbClr val="003B67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rgbClr val="003B67"/>
                </a:solidFill>
                <a:latin typeface="Arial"/>
                <a:cs typeface="Arial"/>
              </a:rPr>
              <a:t>Currently </a:t>
            </a:r>
            <a:r>
              <a:rPr lang="en-AU" sz="1600" dirty="0" smtClean="0">
                <a:solidFill>
                  <a:srgbClr val="003B67"/>
                </a:solidFill>
                <a:latin typeface="Arial"/>
                <a:cs typeface="Arial"/>
              </a:rPr>
              <a:t>issues in the excess of 5000 licenses per year covering four (4) accreditation schemes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rgbClr val="003B67"/>
                </a:solidFill>
                <a:latin typeface="Arial"/>
                <a:cs typeface="Arial"/>
              </a:rPr>
              <a:t>Has mature and appropriate systems, resources and capacity to manage the scheme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AU" sz="16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lang="en-AU" sz="1600" dirty="0" smtClean="0">
                <a:solidFill>
                  <a:srgbClr val="FF0000"/>
                </a:solidFill>
                <a:latin typeface="Arial"/>
                <a:cs typeface="Arial"/>
              </a:rPr>
              <a:t>role </a:t>
            </a:r>
            <a:r>
              <a:rPr lang="en-AU" sz="1600" dirty="0">
                <a:solidFill>
                  <a:srgbClr val="FF0000"/>
                </a:solidFill>
                <a:latin typeface="Arial"/>
                <a:cs typeface="Arial"/>
              </a:rPr>
              <a:t>of FPA Australia</a:t>
            </a:r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Strictly an administration role with the issuing of cards under the Bulk Tanker Emergency Incident Responder Scheme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Processing of applications, payment, database management, issuing of cards, reporting, replacement cards, feedback &amp; complaints</a:t>
            </a:r>
            <a:endParaRPr lang="en-US" sz="1600" dirty="0">
              <a:solidFill>
                <a:srgbClr val="003B67"/>
              </a:solidFill>
              <a:latin typeface="Arial"/>
              <a:cs typeface="Arial"/>
            </a:endParaRPr>
          </a:p>
        </p:txBody>
      </p:sp>
      <p:pic>
        <p:nvPicPr>
          <p:cNvPr id="4098" name="Picture 2" descr="Description: ACMA_LOGO_BLACK_55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48" y="5207071"/>
            <a:ext cx="1952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87" y="4967924"/>
            <a:ext cx="931628" cy="99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1" y="5139320"/>
            <a:ext cx="2587682" cy="6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1640" y="201657"/>
            <a:ext cx="7131153" cy="1162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FPA Australia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Bulk Tanker Emergency Incident Responder Card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" y="1251739"/>
            <a:ext cx="912761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Scheme Details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Cards issued to the individual that have: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Completed the necessary application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Undertaken the necessary </a:t>
            </a:r>
            <a:r>
              <a:rPr lang="en-US" sz="1600" dirty="0">
                <a:solidFill>
                  <a:srgbClr val="003B67"/>
                </a:solidFill>
                <a:latin typeface="Arial"/>
                <a:cs typeface="Arial"/>
              </a:rPr>
              <a:t>competencies (</a:t>
            </a:r>
            <a:r>
              <a:rPr lang="en-AU" sz="1600" dirty="0">
                <a:solidFill>
                  <a:srgbClr val="003B67"/>
                </a:solidFill>
                <a:latin typeface="Arial"/>
                <a:cs typeface="Arial"/>
              </a:rPr>
              <a:t>Course in Dangerous Goods Transportation</a:t>
            </a:r>
          </a:p>
          <a:p>
            <a:pPr marL="266700">
              <a:spcBef>
                <a:spcPts val="600"/>
              </a:spcBef>
              <a:defRPr/>
            </a:pPr>
            <a:r>
              <a:rPr lang="en-AU" sz="1600" dirty="0" smtClean="0">
                <a:solidFill>
                  <a:srgbClr val="003B67"/>
                </a:solidFill>
                <a:latin typeface="Arial"/>
                <a:cs typeface="Arial"/>
              </a:rPr>
              <a:t>Emergency </a:t>
            </a:r>
            <a:r>
              <a:rPr lang="en-AU" sz="1600" dirty="0">
                <a:solidFill>
                  <a:srgbClr val="003B67"/>
                </a:solidFill>
                <a:latin typeface="Arial"/>
                <a:cs typeface="Arial"/>
              </a:rPr>
              <a:t>Planning and </a:t>
            </a:r>
            <a:r>
              <a:rPr lang="en-AU" sz="1600" dirty="0" smtClean="0">
                <a:solidFill>
                  <a:srgbClr val="003B67"/>
                </a:solidFill>
                <a:latin typeface="Arial"/>
                <a:cs typeface="Arial"/>
              </a:rPr>
              <a:t>Response)</a:t>
            </a:r>
            <a:endParaRPr lang="en-US" sz="1600" dirty="0">
              <a:solidFill>
                <a:srgbClr val="003B67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Signed and agreed to abide by the code of practice (COP)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Holds the appropriate insurances - minimum $20m Public Liability, $5m Professional indemnity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Approved by the Governance Committee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B67"/>
                </a:solidFill>
                <a:latin typeface="Arial"/>
                <a:cs typeface="Arial"/>
              </a:rPr>
              <a:t>Issued for 5 years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rgbClr val="003B67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  <a:defRPr/>
            </a:pPr>
            <a:endParaRPr lang="en-US" sz="1600" dirty="0">
              <a:solidFill>
                <a:srgbClr val="003B67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92769"/>
              </p:ext>
            </p:extLst>
          </p:nvPr>
        </p:nvGraphicFramePr>
        <p:xfrm>
          <a:off x="737035" y="4250849"/>
          <a:ext cx="2968241" cy="192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Acrobat Document" r:id="rId5" imgW="2295329" imgH="1485861" progId="AcroExch.Document.7">
                  <p:embed/>
                </p:oleObj>
              </mc:Choice>
              <mc:Fallback>
                <p:oleObj name="Acrobat Document" r:id="rId5" imgW="2295329" imgH="14858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7035" y="4250849"/>
                        <a:ext cx="2968241" cy="1921350"/>
                      </a:xfrm>
                      <a:prstGeom prst="rect">
                        <a:avLst/>
                      </a:prstGeom>
                      <a:ln w="12700">
                        <a:solidFill>
                          <a:srgbClr val="003B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023704"/>
              </p:ext>
            </p:extLst>
          </p:nvPr>
        </p:nvGraphicFramePr>
        <p:xfrm>
          <a:off x="4587241" y="4243613"/>
          <a:ext cx="2979419" cy="192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Acrobat Document" r:id="rId7" imgW="2295329" imgH="1485861" progId="AcroExch.Document.7">
                  <p:embed/>
                </p:oleObj>
              </mc:Choice>
              <mc:Fallback>
                <p:oleObj name="Acrobat Document" r:id="rId7" imgW="2295329" imgH="14858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7241" y="4243613"/>
                        <a:ext cx="2979419" cy="1928586"/>
                      </a:xfrm>
                      <a:prstGeom prst="rect">
                        <a:avLst/>
                      </a:prstGeom>
                      <a:ln w="12700">
                        <a:solidFill>
                          <a:srgbClr val="003B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9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1640" y="223607"/>
            <a:ext cx="7131153" cy="1162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FPA Australia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Bulk Tanker Emergency Incident Responder Card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53" y="5646795"/>
            <a:ext cx="1297935" cy="579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46" y="5617723"/>
            <a:ext cx="1662465" cy="539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8" y="5646795"/>
            <a:ext cx="1369438" cy="5106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5196" y="1237499"/>
            <a:ext cx="124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3B67"/>
                </a:solidFill>
                <a:latin typeface="Arial" pitchFamily="34" charset="0"/>
                <a:cs typeface="Arial" pitchFamily="34" charset="0"/>
              </a:rPr>
              <a:t>Alan Yates</a:t>
            </a:r>
            <a:endParaRPr lang="en-AU" sz="1200" dirty="0">
              <a:solidFill>
                <a:srgbClr val="003B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6183" y="1243215"/>
            <a:ext cx="124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3B67"/>
                </a:solidFill>
                <a:latin typeface="Arial" pitchFamily="34" charset="0"/>
                <a:cs typeface="Arial" pitchFamily="34" charset="0"/>
              </a:rPr>
              <a:t>Brett Williams</a:t>
            </a:r>
            <a:endParaRPr lang="en-AU" sz="1200" dirty="0">
              <a:solidFill>
                <a:srgbClr val="003B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3688" y="1230762"/>
            <a:ext cx="124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3B67"/>
                </a:solidFill>
                <a:latin typeface="Arial" pitchFamily="34" charset="0"/>
                <a:cs typeface="Arial" pitchFamily="34" charset="0"/>
              </a:rPr>
              <a:t>Brian Withers</a:t>
            </a:r>
            <a:endParaRPr lang="en-AU" sz="1200" dirty="0">
              <a:solidFill>
                <a:srgbClr val="003B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807" y="3169967"/>
            <a:ext cx="124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3B67"/>
                </a:solidFill>
                <a:latin typeface="Arial" pitchFamily="34" charset="0"/>
                <a:cs typeface="Arial" pitchFamily="34" charset="0"/>
              </a:rPr>
              <a:t>Chloe Tame</a:t>
            </a:r>
            <a:endParaRPr lang="en-AU" sz="1200" dirty="0">
              <a:solidFill>
                <a:srgbClr val="003B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6431" y="3178356"/>
            <a:ext cx="124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3B67"/>
                </a:solidFill>
                <a:latin typeface="Arial" pitchFamily="34" charset="0"/>
                <a:cs typeface="Arial" pitchFamily="34" charset="0"/>
              </a:rPr>
              <a:t>Justin Keast</a:t>
            </a:r>
            <a:endParaRPr lang="en-AU" sz="1200" dirty="0">
              <a:solidFill>
                <a:srgbClr val="003B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92411" y="3167823"/>
            <a:ext cx="124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3B67"/>
                </a:solidFill>
                <a:latin typeface="Arial" pitchFamily="34" charset="0"/>
                <a:cs typeface="Arial" pitchFamily="34" charset="0"/>
              </a:rPr>
              <a:t>Paul Pulver</a:t>
            </a:r>
            <a:endParaRPr lang="en-AU" sz="1200" dirty="0">
              <a:solidFill>
                <a:srgbClr val="003B6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08487"/>
              </p:ext>
            </p:extLst>
          </p:nvPr>
        </p:nvGraphicFramePr>
        <p:xfrm>
          <a:off x="3568379" y="3482982"/>
          <a:ext cx="2278748" cy="147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Acrobat Document" r:id="rId7" imgW="2295329" imgH="1485861" progId="AcroExch.Document.7">
                  <p:embed/>
                </p:oleObj>
              </mc:Choice>
              <mc:Fallback>
                <p:oleObj name="Acrobat Document" r:id="rId7" imgW="2295329" imgH="14858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8379" y="3482982"/>
                        <a:ext cx="2278748" cy="1475040"/>
                      </a:xfrm>
                      <a:prstGeom prst="rect">
                        <a:avLst/>
                      </a:prstGeom>
                      <a:ln w="12700">
                        <a:solidFill>
                          <a:srgbClr val="003B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79971"/>
              </p:ext>
            </p:extLst>
          </p:nvPr>
        </p:nvGraphicFramePr>
        <p:xfrm>
          <a:off x="658661" y="3472122"/>
          <a:ext cx="2295524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Acrobat Document" r:id="rId9" imgW="2295329" imgH="1485861" progId="AcroExch.Document.7">
                  <p:embed/>
                </p:oleObj>
              </mc:Choice>
              <mc:Fallback>
                <p:oleObj name="Acrobat Document" r:id="rId9" imgW="2295329" imgH="14858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8661" y="3472122"/>
                        <a:ext cx="2295524" cy="1485900"/>
                      </a:xfrm>
                      <a:prstGeom prst="rect">
                        <a:avLst/>
                      </a:prstGeom>
                      <a:ln w="12700">
                        <a:solidFill>
                          <a:srgbClr val="003B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93732"/>
              </p:ext>
            </p:extLst>
          </p:nvPr>
        </p:nvGraphicFramePr>
        <p:xfrm>
          <a:off x="645447" y="1520214"/>
          <a:ext cx="22955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Acrobat Document" r:id="rId11" imgW="2295329" imgH="1485861" progId="AcroExch.Document.7">
                  <p:embed/>
                </p:oleObj>
              </mc:Choice>
              <mc:Fallback>
                <p:oleObj name="Acrobat Document" r:id="rId11" imgW="2295329" imgH="14858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447" y="1520214"/>
                        <a:ext cx="2295525" cy="1485900"/>
                      </a:xfrm>
                      <a:prstGeom prst="rect">
                        <a:avLst/>
                      </a:prstGeom>
                      <a:ln w="12700">
                        <a:solidFill>
                          <a:srgbClr val="003B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29725"/>
              </p:ext>
            </p:extLst>
          </p:nvPr>
        </p:nvGraphicFramePr>
        <p:xfrm>
          <a:off x="3555154" y="1521787"/>
          <a:ext cx="22955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Acrobat Document" r:id="rId13" imgW="2295329" imgH="1485861" progId="AcroExch.Document.7">
                  <p:embed/>
                </p:oleObj>
              </mc:Choice>
              <mc:Fallback>
                <p:oleObj name="Acrobat Document" r:id="rId13" imgW="2295329" imgH="14858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55154" y="1521787"/>
                        <a:ext cx="2295525" cy="1485900"/>
                      </a:xfrm>
                      <a:prstGeom prst="rect">
                        <a:avLst/>
                      </a:prstGeom>
                      <a:ln w="12700">
                        <a:solidFill>
                          <a:srgbClr val="003B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926814"/>
              </p:ext>
            </p:extLst>
          </p:nvPr>
        </p:nvGraphicFramePr>
        <p:xfrm>
          <a:off x="6388564" y="1520214"/>
          <a:ext cx="22955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Acrobat Document" r:id="rId15" imgW="2295329" imgH="1485861" progId="AcroExch.Document.7">
                  <p:embed/>
                </p:oleObj>
              </mc:Choice>
              <mc:Fallback>
                <p:oleObj name="Acrobat Document" r:id="rId15" imgW="2295329" imgH="14858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88564" y="1520214"/>
                        <a:ext cx="2295525" cy="1485900"/>
                      </a:xfrm>
                      <a:prstGeom prst="rect">
                        <a:avLst/>
                      </a:prstGeom>
                      <a:ln w="12700">
                        <a:solidFill>
                          <a:srgbClr val="003B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33495"/>
              </p:ext>
            </p:extLst>
          </p:nvPr>
        </p:nvGraphicFramePr>
        <p:xfrm>
          <a:off x="6388564" y="3472122"/>
          <a:ext cx="22955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Acrobat Document" r:id="rId17" imgW="2295329" imgH="1485861" progId="AcroExch.Document.7">
                  <p:embed/>
                </p:oleObj>
              </mc:Choice>
              <mc:Fallback>
                <p:oleObj name="Acrobat Document" r:id="rId17" imgW="2295329" imgH="14858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88564" y="3472122"/>
                        <a:ext cx="2295525" cy="1485900"/>
                      </a:xfrm>
                      <a:prstGeom prst="rect">
                        <a:avLst/>
                      </a:prstGeom>
                      <a:ln w="12700">
                        <a:solidFill>
                          <a:srgbClr val="003B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52838" y="5406485"/>
            <a:ext cx="747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solidFill>
                  <a:srgbClr val="003B67"/>
                </a:solidFill>
              </a:rPr>
              <a:t>Supported by</a:t>
            </a:r>
            <a:endParaRPr lang="en-AU" sz="800" dirty="0">
              <a:solidFill>
                <a:srgbClr val="003B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660" y="5015187"/>
            <a:ext cx="515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First individuals to be recognised under the scheme 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640" y="4616911"/>
            <a:ext cx="7131153" cy="1518841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FPA Australia </a:t>
            </a:r>
            <a:b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Bulk Tanker Emergency Incident Responder Card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: 03 9890 1544		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incidentresponder@fpaa.com.au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1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441</Words>
  <Application>Microsoft Office PowerPoint</Application>
  <PresentationFormat>On-screen Show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Acrobat Document</vt:lpstr>
      <vt:lpstr>FPA Australia  Bulk Tanker Emergency Incident Responder Card   Scott Williams – Chief Executive Officer September 2012</vt:lpstr>
      <vt:lpstr>PowerPoint Presentation</vt:lpstr>
      <vt:lpstr>PowerPoint Presentation</vt:lpstr>
      <vt:lpstr>PowerPoint Presentation</vt:lpstr>
      <vt:lpstr>PowerPoint Presentation</vt:lpstr>
      <vt:lpstr>FPA Australia  Bulk Tanker Emergency Incident Responder Card   Contact: 03 9890 1544  incidentresponder@fpaa.com.au  </vt:lpstr>
    </vt:vector>
  </TitlesOfParts>
  <Company>Made You Look Visual Communication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Maria Stavrakis</dc:creator>
  <cp:lastModifiedBy>Scott Williams</cp:lastModifiedBy>
  <cp:revision>55</cp:revision>
  <dcterms:created xsi:type="dcterms:W3CDTF">2012-03-29T05:49:34Z</dcterms:created>
  <dcterms:modified xsi:type="dcterms:W3CDTF">2012-09-05T13:32:32Z</dcterms:modified>
</cp:coreProperties>
</file>